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3" r:id="rId2"/>
    <p:sldId id="271" r:id="rId3"/>
    <p:sldId id="264" r:id="rId4"/>
    <p:sldId id="281" r:id="rId5"/>
    <p:sldId id="282" r:id="rId6"/>
    <p:sldId id="266" r:id="rId7"/>
    <p:sldId id="269" r:id="rId8"/>
    <p:sldId id="283" r:id="rId9"/>
    <p:sldId id="278" r:id="rId10"/>
    <p:sldId id="277" r:id="rId11"/>
    <p:sldId id="285" r:id="rId12"/>
    <p:sldId id="279" r:id="rId13"/>
    <p:sldId id="280" r:id="rId14"/>
    <p:sldId id="286" r:id="rId15"/>
    <p:sldId id="287" r:id="rId16"/>
    <p:sldId id="288" r:id="rId17"/>
    <p:sldId id="290" r:id="rId18"/>
    <p:sldId id="276" r:id="rId19"/>
    <p:sldId id="291" r:id="rId20"/>
    <p:sldId id="292" r:id="rId21"/>
    <p:sldId id="272" r:id="rId22"/>
    <p:sldId id="275" r:id="rId23"/>
    <p:sldId id="274" r:id="rId24"/>
    <p:sldId id="273" r:id="rId25"/>
    <p:sldId id="267" r:id="rId26"/>
    <p:sldId id="270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6"/>
    <p:restoredTop sz="70226"/>
  </p:normalViewPr>
  <p:slideViewPr>
    <p:cSldViewPr snapToGrid="0" snapToObjects="1">
      <p:cViewPr varScale="1">
        <p:scale>
          <a:sx n="79" d="100"/>
          <a:sy n="79" d="100"/>
        </p:scale>
        <p:origin x="1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2" d="100"/>
          <a:sy n="162" d="100"/>
        </p:scale>
        <p:origin x="193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B118A-BFE8-7447-AA7B-9D58620EF765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D66E8-3AC5-9E4A-8C9D-ABBFFCE56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</a:rPr>
              <a:t>Echter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geen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vervolg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gegeven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aan</a:t>
            </a:r>
            <a:r>
              <a:rPr lang="en-US" sz="1200" dirty="0">
                <a:solidFill>
                  <a:schemeClr val="bg1"/>
                </a:solidFill>
              </a:rPr>
              <a:t> KP7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Accent</a:t>
            </a:r>
            <a:r>
              <a:rPr lang="en-US" sz="1200" baseline="0" dirty="0">
                <a:solidFill>
                  <a:schemeClr val="bg1"/>
                </a:solidFill>
              </a:rPr>
              <a:t> op </a:t>
            </a:r>
            <a:r>
              <a:rPr lang="en-US" sz="1200" baseline="0" dirty="0" err="1">
                <a:solidFill>
                  <a:schemeClr val="bg1"/>
                </a:solidFill>
              </a:rPr>
              <a:t>implementatie</a:t>
            </a:r>
            <a:r>
              <a:rPr lang="en-US" sz="1200" baseline="0" dirty="0">
                <a:solidFill>
                  <a:schemeClr val="bg1"/>
                </a:solidFill>
              </a:rPr>
              <a:t>, multi-</a:t>
            </a:r>
            <a:r>
              <a:rPr lang="en-US" sz="1200" baseline="0" dirty="0" err="1">
                <a:solidFill>
                  <a:schemeClr val="bg1"/>
                </a:solidFill>
              </a:rPr>
              <a:t>disciplinair</a:t>
            </a:r>
            <a:r>
              <a:rPr lang="en-US" sz="1200" baseline="0" dirty="0">
                <a:solidFill>
                  <a:schemeClr val="bg1"/>
                </a:solidFill>
              </a:rPr>
              <a:t>, </a:t>
            </a:r>
            <a:r>
              <a:rPr lang="en-US" sz="1200" baseline="0" dirty="0" err="1">
                <a:solidFill>
                  <a:schemeClr val="bg1"/>
                </a:solidFill>
              </a:rPr>
              <a:t>maatschappelijke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problematiek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en</a:t>
            </a:r>
            <a:r>
              <a:rPr lang="en-US" sz="1200" baseline="0" dirty="0">
                <a:solidFill>
                  <a:schemeClr val="bg1"/>
                </a:solidFill>
              </a:rPr>
              <a:t> impact 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Decentralisatie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sturing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bij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instituten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Erasmus+, EU-</a:t>
            </a:r>
            <a:r>
              <a:rPr lang="en-US" sz="1200" dirty="0" err="1">
                <a:solidFill>
                  <a:schemeClr val="bg1"/>
                </a:solidFill>
              </a:rPr>
              <a:t>fonds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onderwijsinnovatie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Interreg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Duitsland</a:t>
            </a:r>
            <a:r>
              <a:rPr lang="en-US" sz="1200" dirty="0">
                <a:solidFill>
                  <a:schemeClr val="bg1"/>
                </a:solidFill>
              </a:rPr>
              <a:t> &amp; </a:t>
            </a:r>
            <a:r>
              <a:rPr lang="en-US" sz="1200" dirty="0" err="1">
                <a:solidFill>
                  <a:schemeClr val="bg1"/>
                </a:solidFill>
              </a:rPr>
              <a:t>Vlaanderen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H2020 </a:t>
            </a:r>
            <a:r>
              <a:rPr lang="en-US" sz="1200" dirty="0" err="1">
                <a:solidFill>
                  <a:schemeClr val="bg1"/>
                </a:solidFill>
              </a:rPr>
              <a:t>bescheiden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participeren</a:t>
            </a:r>
            <a:endParaRPr lang="en-US" sz="1200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11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59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00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49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12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33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20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7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20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2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</a:rPr>
              <a:t>Echter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geen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vervolg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gegeven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aan</a:t>
            </a:r>
            <a:r>
              <a:rPr lang="en-US" sz="1200" dirty="0">
                <a:solidFill>
                  <a:schemeClr val="bg1"/>
                </a:solidFill>
              </a:rPr>
              <a:t> KP7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Accent</a:t>
            </a:r>
            <a:r>
              <a:rPr lang="en-US" sz="1200" baseline="0" dirty="0">
                <a:solidFill>
                  <a:schemeClr val="bg1"/>
                </a:solidFill>
              </a:rPr>
              <a:t> op </a:t>
            </a:r>
            <a:r>
              <a:rPr lang="en-US" sz="1200" baseline="0" dirty="0" err="1">
                <a:solidFill>
                  <a:schemeClr val="bg1"/>
                </a:solidFill>
              </a:rPr>
              <a:t>implementatie</a:t>
            </a:r>
            <a:r>
              <a:rPr lang="en-US" sz="1200" baseline="0" dirty="0">
                <a:solidFill>
                  <a:schemeClr val="bg1"/>
                </a:solidFill>
              </a:rPr>
              <a:t>, multi-</a:t>
            </a:r>
            <a:r>
              <a:rPr lang="en-US" sz="1200" baseline="0" dirty="0" err="1">
                <a:solidFill>
                  <a:schemeClr val="bg1"/>
                </a:solidFill>
              </a:rPr>
              <a:t>disciplinair</a:t>
            </a:r>
            <a:r>
              <a:rPr lang="en-US" sz="1200" baseline="0" dirty="0">
                <a:solidFill>
                  <a:schemeClr val="bg1"/>
                </a:solidFill>
              </a:rPr>
              <a:t>, </a:t>
            </a:r>
            <a:r>
              <a:rPr lang="en-US" sz="1200" baseline="0" dirty="0" err="1">
                <a:solidFill>
                  <a:schemeClr val="bg1"/>
                </a:solidFill>
              </a:rPr>
              <a:t>maatschappelijke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problematiek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en</a:t>
            </a:r>
            <a:r>
              <a:rPr lang="en-US" sz="1200" baseline="0" dirty="0">
                <a:solidFill>
                  <a:schemeClr val="bg1"/>
                </a:solidFill>
              </a:rPr>
              <a:t> impact 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Decentralisatie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sturing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bij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instituten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Erasmus+, EU-</a:t>
            </a:r>
            <a:r>
              <a:rPr lang="en-US" sz="1200" dirty="0" err="1">
                <a:solidFill>
                  <a:schemeClr val="bg1"/>
                </a:solidFill>
              </a:rPr>
              <a:t>fonds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onderwijsinnovatie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Interreg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Duitsland</a:t>
            </a:r>
            <a:r>
              <a:rPr lang="en-US" sz="1200" dirty="0">
                <a:solidFill>
                  <a:schemeClr val="bg1"/>
                </a:solidFill>
              </a:rPr>
              <a:t> &amp; </a:t>
            </a:r>
            <a:r>
              <a:rPr lang="en-US" sz="1200" dirty="0" err="1">
                <a:solidFill>
                  <a:schemeClr val="bg1"/>
                </a:solidFill>
              </a:rPr>
              <a:t>Vlaanderen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H2020 </a:t>
            </a:r>
            <a:r>
              <a:rPr lang="en-US" sz="1200" dirty="0" err="1">
                <a:solidFill>
                  <a:schemeClr val="bg1"/>
                </a:solidFill>
              </a:rPr>
              <a:t>bescheiden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participeren</a:t>
            </a:r>
            <a:endParaRPr lang="en-US" sz="1200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79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12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</a:rPr>
              <a:t>Echter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geen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vervolg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gegeven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aan</a:t>
            </a:r>
            <a:r>
              <a:rPr lang="en-US" sz="1200" dirty="0">
                <a:solidFill>
                  <a:schemeClr val="bg1"/>
                </a:solidFill>
              </a:rPr>
              <a:t> KP7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Accent</a:t>
            </a:r>
            <a:r>
              <a:rPr lang="en-US" sz="1200" baseline="0" dirty="0">
                <a:solidFill>
                  <a:schemeClr val="bg1"/>
                </a:solidFill>
              </a:rPr>
              <a:t> op </a:t>
            </a:r>
            <a:r>
              <a:rPr lang="en-US" sz="1200" baseline="0" dirty="0" err="1">
                <a:solidFill>
                  <a:schemeClr val="bg1"/>
                </a:solidFill>
              </a:rPr>
              <a:t>implementatie</a:t>
            </a:r>
            <a:r>
              <a:rPr lang="en-US" sz="1200" baseline="0" dirty="0">
                <a:solidFill>
                  <a:schemeClr val="bg1"/>
                </a:solidFill>
              </a:rPr>
              <a:t>, multi-</a:t>
            </a:r>
            <a:r>
              <a:rPr lang="en-US" sz="1200" baseline="0" dirty="0" err="1">
                <a:solidFill>
                  <a:schemeClr val="bg1"/>
                </a:solidFill>
              </a:rPr>
              <a:t>disciplinair</a:t>
            </a:r>
            <a:r>
              <a:rPr lang="en-US" sz="1200" baseline="0" dirty="0">
                <a:solidFill>
                  <a:schemeClr val="bg1"/>
                </a:solidFill>
              </a:rPr>
              <a:t>, </a:t>
            </a:r>
            <a:r>
              <a:rPr lang="en-US" sz="1200" baseline="0" dirty="0" err="1">
                <a:solidFill>
                  <a:schemeClr val="bg1"/>
                </a:solidFill>
              </a:rPr>
              <a:t>maatschappelijke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problematiek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en</a:t>
            </a:r>
            <a:r>
              <a:rPr lang="en-US" sz="1200" baseline="0" dirty="0">
                <a:solidFill>
                  <a:schemeClr val="bg1"/>
                </a:solidFill>
              </a:rPr>
              <a:t> impact 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Decentralisatie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sturing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bij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instituten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Erasmus+, EU-</a:t>
            </a:r>
            <a:r>
              <a:rPr lang="en-US" sz="1200" dirty="0" err="1">
                <a:solidFill>
                  <a:schemeClr val="bg1"/>
                </a:solidFill>
              </a:rPr>
              <a:t>fonds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onderwijsinnovatie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Interreg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Duitsland</a:t>
            </a:r>
            <a:r>
              <a:rPr lang="en-US" sz="1200" dirty="0">
                <a:solidFill>
                  <a:schemeClr val="bg1"/>
                </a:solidFill>
              </a:rPr>
              <a:t> &amp; </a:t>
            </a:r>
            <a:r>
              <a:rPr lang="en-US" sz="1200" dirty="0" err="1">
                <a:solidFill>
                  <a:schemeClr val="bg1"/>
                </a:solidFill>
              </a:rPr>
              <a:t>Vlaanderen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H2020 </a:t>
            </a:r>
            <a:r>
              <a:rPr lang="en-US" sz="1200" dirty="0" err="1">
                <a:solidFill>
                  <a:schemeClr val="bg1"/>
                </a:solidFill>
              </a:rPr>
              <a:t>bescheiden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participeren</a:t>
            </a:r>
            <a:endParaRPr lang="en-US" sz="1200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04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</a:rPr>
              <a:t>Echter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geen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vervolg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gegeven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aan</a:t>
            </a:r>
            <a:r>
              <a:rPr lang="en-US" sz="1200" dirty="0">
                <a:solidFill>
                  <a:schemeClr val="bg1"/>
                </a:solidFill>
              </a:rPr>
              <a:t> KP7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Accent</a:t>
            </a:r>
            <a:r>
              <a:rPr lang="en-US" sz="1200" baseline="0" dirty="0">
                <a:solidFill>
                  <a:schemeClr val="bg1"/>
                </a:solidFill>
              </a:rPr>
              <a:t> op </a:t>
            </a:r>
            <a:r>
              <a:rPr lang="en-US" sz="1200" baseline="0" dirty="0" err="1">
                <a:solidFill>
                  <a:schemeClr val="bg1"/>
                </a:solidFill>
              </a:rPr>
              <a:t>implementatie</a:t>
            </a:r>
            <a:r>
              <a:rPr lang="en-US" sz="1200" baseline="0" dirty="0">
                <a:solidFill>
                  <a:schemeClr val="bg1"/>
                </a:solidFill>
              </a:rPr>
              <a:t>, multi-</a:t>
            </a:r>
            <a:r>
              <a:rPr lang="en-US" sz="1200" baseline="0" dirty="0" err="1">
                <a:solidFill>
                  <a:schemeClr val="bg1"/>
                </a:solidFill>
              </a:rPr>
              <a:t>disciplinair</a:t>
            </a:r>
            <a:r>
              <a:rPr lang="en-US" sz="1200" baseline="0" dirty="0">
                <a:solidFill>
                  <a:schemeClr val="bg1"/>
                </a:solidFill>
              </a:rPr>
              <a:t>, </a:t>
            </a:r>
            <a:r>
              <a:rPr lang="en-US" sz="1200" baseline="0" dirty="0" err="1">
                <a:solidFill>
                  <a:schemeClr val="bg1"/>
                </a:solidFill>
              </a:rPr>
              <a:t>maatschappelijke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problematiek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en</a:t>
            </a:r>
            <a:r>
              <a:rPr lang="en-US" sz="1200" baseline="0" dirty="0">
                <a:solidFill>
                  <a:schemeClr val="bg1"/>
                </a:solidFill>
              </a:rPr>
              <a:t> impact 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Decentralisatie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sturing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bij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instituten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Erasmus+, EU-</a:t>
            </a:r>
            <a:r>
              <a:rPr lang="en-US" sz="1200" dirty="0" err="1">
                <a:solidFill>
                  <a:schemeClr val="bg1"/>
                </a:solidFill>
              </a:rPr>
              <a:t>fonds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onderwijsinnovatie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Interreg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Duitsland</a:t>
            </a:r>
            <a:r>
              <a:rPr lang="en-US" sz="1200" dirty="0">
                <a:solidFill>
                  <a:schemeClr val="bg1"/>
                </a:solidFill>
              </a:rPr>
              <a:t> &amp; </a:t>
            </a:r>
            <a:r>
              <a:rPr lang="en-US" sz="1200" dirty="0" err="1">
                <a:solidFill>
                  <a:schemeClr val="bg1"/>
                </a:solidFill>
              </a:rPr>
              <a:t>Vlaanderen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H2020 </a:t>
            </a:r>
            <a:r>
              <a:rPr lang="en-US" sz="1200" dirty="0" err="1">
                <a:solidFill>
                  <a:schemeClr val="bg1"/>
                </a:solidFill>
              </a:rPr>
              <a:t>bescheiden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participeren</a:t>
            </a:r>
            <a:endParaRPr lang="en-US" sz="1200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12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</a:rPr>
              <a:t>Echter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geen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vervolg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gegeven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aan</a:t>
            </a:r>
            <a:r>
              <a:rPr lang="en-US" sz="1200" dirty="0">
                <a:solidFill>
                  <a:schemeClr val="bg1"/>
                </a:solidFill>
              </a:rPr>
              <a:t> KP7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Accent</a:t>
            </a:r>
            <a:r>
              <a:rPr lang="en-US" sz="1200" baseline="0" dirty="0">
                <a:solidFill>
                  <a:schemeClr val="bg1"/>
                </a:solidFill>
              </a:rPr>
              <a:t> op </a:t>
            </a:r>
            <a:r>
              <a:rPr lang="en-US" sz="1200" baseline="0" dirty="0" err="1">
                <a:solidFill>
                  <a:schemeClr val="bg1"/>
                </a:solidFill>
              </a:rPr>
              <a:t>implementatie</a:t>
            </a:r>
            <a:r>
              <a:rPr lang="en-US" sz="1200" baseline="0" dirty="0">
                <a:solidFill>
                  <a:schemeClr val="bg1"/>
                </a:solidFill>
              </a:rPr>
              <a:t>, multi-</a:t>
            </a:r>
            <a:r>
              <a:rPr lang="en-US" sz="1200" baseline="0" dirty="0" err="1">
                <a:solidFill>
                  <a:schemeClr val="bg1"/>
                </a:solidFill>
              </a:rPr>
              <a:t>disciplinair</a:t>
            </a:r>
            <a:r>
              <a:rPr lang="en-US" sz="1200" baseline="0" dirty="0">
                <a:solidFill>
                  <a:schemeClr val="bg1"/>
                </a:solidFill>
              </a:rPr>
              <a:t>, </a:t>
            </a:r>
            <a:r>
              <a:rPr lang="en-US" sz="1200" baseline="0" dirty="0" err="1">
                <a:solidFill>
                  <a:schemeClr val="bg1"/>
                </a:solidFill>
              </a:rPr>
              <a:t>maatschappelijke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problematiek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en</a:t>
            </a:r>
            <a:r>
              <a:rPr lang="en-US" sz="1200" baseline="0" dirty="0">
                <a:solidFill>
                  <a:schemeClr val="bg1"/>
                </a:solidFill>
              </a:rPr>
              <a:t> impact 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Decentralisatie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sturing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bij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instituten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Erasmus+, EU-</a:t>
            </a:r>
            <a:r>
              <a:rPr lang="en-US" sz="1200" dirty="0" err="1">
                <a:solidFill>
                  <a:schemeClr val="bg1"/>
                </a:solidFill>
              </a:rPr>
              <a:t>fonds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onderwijsinnovatie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Interreg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Duitsland</a:t>
            </a:r>
            <a:r>
              <a:rPr lang="en-US" sz="1200" dirty="0">
                <a:solidFill>
                  <a:schemeClr val="bg1"/>
                </a:solidFill>
              </a:rPr>
              <a:t> &amp; </a:t>
            </a:r>
            <a:r>
              <a:rPr lang="en-US" sz="1200" dirty="0" err="1">
                <a:solidFill>
                  <a:schemeClr val="bg1"/>
                </a:solidFill>
              </a:rPr>
              <a:t>Vlaanderen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H2020 </a:t>
            </a:r>
            <a:r>
              <a:rPr lang="en-US" sz="1200" dirty="0" err="1">
                <a:solidFill>
                  <a:schemeClr val="bg1"/>
                </a:solidFill>
              </a:rPr>
              <a:t>bescheiden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participeren</a:t>
            </a:r>
            <a:endParaRPr lang="en-US" sz="1200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19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</a:rPr>
              <a:t>Echter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geen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vervolg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gegeven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aan</a:t>
            </a:r>
            <a:r>
              <a:rPr lang="en-US" sz="1200" dirty="0">
                <a:solidFill>
                  <a:schemeClr val="bg1"/>
                </a:solidFill>
              </a:rPr>
              <a:t> KP7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Accent</a:t>
            </a:r>
            <a:r>
              <a:rPr lang="en-US" sz="1200" baseline="0" dirty="0">
                <a:solidFill>
                  <a:schemeClr val="bg1"/>
                </a:solidFill>
              </a:rPr>
              <a:t> op </a:t>
            </a:r>
            <a:r>
              <a:rPr lang="en-US" sz="1200" baseline="0" dirty="0" err="1">
                <a:solidFill>
                  <a:schemeClr val="bg1"/>
                </a:solidFill>
              </a:rPr>
              <a:t>implementatie</a:t>
            </a:r>
            <a:r>
              <a:rPr lang="en-US" sz="1200" baseline="0" dirty="0">
                <a:solidFill>
                  <a:schemeClr val="bg1"/>
                </a:solidFill>
              </a:rPr>
              <a:t>, multi-</a:t>
            </a:r>
            <a:r>
              <a:rPr lang="en-US" sz="1200" baseline="0" dirty="0" err="1">
                <a:solidFill>
                  <a:schemeClr val="bg1"/>
                </a:solidFill>
              </a:rPr>
              <a:t>disciplinair</a:t>
            </a:r>
            <a:r>
              <a:rPr lang="en-US" sz="1200" baseline="0" dirty="0">
                <a:solidFill>
                  <a:schemeClr val="bg1"/>
                </a:solidFill>
              </a:rPr>
              <a:t>, </a:t>
            </a:r>
            <a:r>
              <a:rPr lang="en-US" sz="1200" baseline="0" dirty="0" err="1">
                <a:solidFill>
                  <a:schemeClr val="bg1"/>
                </a:solidFill>
              </a:rPr>
              <a:t>maatschappelijke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problematiek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en</a:t>
            </a:r>
            <a:r>
              <a:rPr lang="en-US" sz="1200" baseline="0" dirty="0">
                <a:solidFill>
                  <a:schemeClr val="bg1"/>
                </a:solidFill>
              </a:rPr>
              <a:t> impact 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Decentralisatie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sturing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bij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instituten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Erasmus+, EU-</a:t>
            </a:r>
            <a:r>
              <a:rPr lang="en-US" sz="1200" dirty="0" err="1">
                <a:solidFill>
                  <a:schemeClr val="bg1"/>
                </a:solidFill>
              </a:rPr>
              <a:t>fonds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onderwijsinnovatie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Interreg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Duitsland</a:t>
            </a:r>
            <a:r>
              <a:rPr lang="en-US" sz="1200" dirty="0">
                <a:solidFill>
                  <a:schemeClr val="bg1"/>
                </a:solidFill>
              </a:rPr>
              <a:t> &amp; </a:t>
            </a:r>
            <a:r>
              <a:rPr lang="en-US" sz="1200" dirty="0" err="1">
                <a:solidFill>
                  <a:schemeClr val="bg1"/>
                </a:solidFill>
              </a:rPr>
              <a:t>Vlaanderen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H2020 </a:t>
            </a:r>
            <a:r>
              <a:rPr lang="en-US" sz="1200" dirty="0" err="1">
                <a:solidFill>
                  <a:schemeClr val="bg1"/>
                </a:solidFill>
              </a:rPr>
              <a:t>bescheiden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participeren</a:t>
            </a:r>
            <a:endParaRPr lang="en-US" sz="1200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</a:rPr>
              <a:t>Internationale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dimensie</a:t>
            </a:r>
            <a:r>
              <a:rPr lang="en-US" sz="1200" dirty="0">
                <a:solidFill>
                  <a:schemeClr val="bg1"/>
                </a:solidFill>
              </a:rPr>
              <a:t> in </a:t>
            </a:r>
            <a:r>
              <a:rPr lang="en-US" sz="1200" dirty="0" err="1">
                <a:solidFill>
                  <a:schemeClr val="bg1"/>
                </a:solidFill>
              </a:rPr>
              <a:t>onderzoek</a:t>
            </a:r>
            <a:r>
              <a:rPr lang="en-US" sz="1200" dirty="0">
                <a:solidFill>
                  <a:schemeClr val="bg1"/>
                </a:solidFill>
              </a:rPr>
              <a:t> &amp; </a:t>
            </a:r>
            <a:r>
              <a:rPr lang="en-US" sz="1200" dirty="0" err="1">
                <a:solidFill>
                  <a:schemeClr val="bg1"/>
                </a:solidFill>
              </a:rPr>
              <a:t>onderwijs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Human capital (</a:t>
            </a:r>
            <a:r>
              <a:rPr lang="en-US" sz="1200" dirty="0" err="1">
                <a:solidFill>
                  <a:schemeClr val="bg1"/>
                </a:solidFill>
              </a:rPr>
              <a:t>professionalisering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meer</a:t>
            </a:r>
            <a:r>
              <a:rPr lang="en-US" sz="1200" dirty="0">
                <a:solidFill>
                  <a:schemeClr val="bg1"/>
                </a:solidFill>
              </a:rPr>
              <a:t> relief)</a:t>
            </a:r>
          </a:p>
          <a:p>
            <a:r>
              <a:rPr lang="en-US" sz="1200" dirty="0">
                <a:solidFill>
                  <a:schemeClr val="bg1"/>
                </a:solidFill>
              </a:rPr>
              <a:t>Capital, financial slack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Nieuwe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anderssoortige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kennis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en</a:t>
            </a:r>
            <a:r>
              <a:rPr lang="en-US" sz="1200" dirty="0">
                <a:solidFill>
                  <a:schemeClr val="bg1"/>
                </a:solidFill>
              </a:rPr>
              <a:t> feedback 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Kennis</a:t>
            </a:r>
            <a:r>
              <a:rPr lang="en-US" sz="1200" dirty="0">
                <a:solidFill>
                  <a:schemeClr val="bg1"/>
                </a:solidFill>
              </a:rPr>
              <a:t> over </a:t>
            </a:r>
            <a:r>
              <a:rPr lang="en-US" sz="1200" dirty="0" err="1">
                <a:solidFill>
                  <a:schemeClr val="bg1"/>
                </a:solidFill>
              </a:rPr>
              <a:t>aansturen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complexe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innovatie-processen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Sterke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kennisallianties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voor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onderzoek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onderwijs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Strategische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kennis</a:t>
            </a:r>
            <a:r>
              <a:rPr lang="en-US" sz="1200" dirty="0">
                <a:solidFill>
                  <a:schemeClr val="bg1"/>
                </a:solidFill>
              </a:rPr>
              <a:t> om </a:t>
            </a:r>
            <a:r>
              <a:rPr lang="en-US" sz="1200" dirty="0" err="1">
                <a:solidFill>
                  <a:schemeClr val="bg1"/>
                </a:solidFill>
              </a:rPr>
              <a:t>beleid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beinvloeden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Public Affairs </a:t>
            </a:r>
            <a:r>
              <a:rPr lang="en-US" sz="1200" dirty="0" err="1">
                <a:solidFill>
                  <a:schemeClr val="bg1"/>
                </a:solidFill>
              </a:rPr>
              <a:t>vliegwiel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voor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kennisdeling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kenniscirculatie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Leren</a:t>
            </a:r>
            <a:r>
              <a:rPr lang="en-US" sz="1200" dirty="0">
                <a:solidFill>
                  <a:schemeClr val="bg1"/>
                </a:solidFill>
              </a:rPr>
              <a:t> van good practices, </a:t>
            </a:r>
            <a:r>
              <a:rPr lang="en-US" sz="1200" dirty="0" err="1">
                <a:solidFill>
                  <a:schemeClr val="bg1"/>
                </a:solidFill>
              </a:rPr>
              <a:t>leren</a:t>
            </a:r>
            <a:r>
              <a:rPr lang="en-US" sz="1200" dirty="0">
                <a:solidFill>
                  <a:schemeClr val="bg1"/>
                </a:solidFill>
              </a:rPr>
              <a:t> van </a:t>
            </a:r>
            <a:r>
              <a:rPr lang="en-US" sz="1200" dirty="0" err="1">
                <a:solidFill>
                  <a:schemeClr val="bg1"/>
                </a:solidFill>
              </a:rPr>
              <a:t>uitdagingen</a:t>
            </a:r>
            <a:r>
              <a:rPr lang="en-US" sz="1200" dirty="0">
                <a:solidFill>
                  <a:schemeClr val="bg1"/>
                </a:solidFill>
              </a:rPr>
              <a:t> (moonshots)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Aanboren</a:t>
            </a:r>
            <a:r>
              <a:rPr lang="en-US" sz="1200" dirty="0">
                <a:solidFill>
                  <a:schemeClr val="bg1"/>
                </a:solidFill>
              </a:rPr>
              <a:t> van </a:t>
            </a:r>
            <a:r>
              <a:rPr lang="en-US" sz="1200" dirty="0" err="1">
                <a:solidFill>
                  <a:schemeClr val="bg1"/>
                </a:solidFill>
              </a:rPr>
              <a:t>nieuwe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markten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70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1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3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62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5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34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458560"/>
          </a:xfrm>
        </p:spPr>
        <p:txBody>
          <a:bodyPr/>
          <a:lstStyle/>
          <a:p>
            <a:endParaRPr lang="en-US" dirty="0"/>
          </a:p>
          <a:p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wordt</a:t>
            </a:r>
            <a:r>
              <a:rPr lang="en-US" baseline="0" dirty="0"/>
              <a:t> door de </a:t>
            </a:r>
            <a:r>
              <a:rPr lang="en-US" baseline="0" dirty="0" err="1"/>
              <a:t>instituten</a:t>
            </a:r>
            <a:r>
              <a:rPr lang="en-US" baseline="0" dirty="0"/>
              <a:t> </a:t>
            </a:r>
            <a:r>
              <a:rPr lang="en-US" baseline="0" dirty="0" err="1"/>
              <a:t>gekozen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of </a:t>
            </a:r>
            <a:r>
              <a:rPr lang="en-US" baseline="0" dirty="0" err="1"/>
              <a:t>beleidsbeinvloeding</a:t>
            </a:r>
            <a:r>
              <a:rPr lang="en-US" baseline="0" dirty="0"/>
              <a:t> of </a:t>
            </a:r>
            <a:r>
              <a:rPr lang="en-US" baseline="0" dirty="0" err="1"/>
              <a:t>innoveren</a:t>
            </a:r>
            <a:r>
              <a:rPr lang="en-US" baseline="0" dirty="0"/>
              <a:t> </a:t>
            </a:r>
            <a:r>
              <a:rPr lang="en-US" baseline="0" dirty="0" err="1"/>
              <a:t>binnen</a:t>
            </a:r>
            <a:r>
              <a:rPr lang="en-US" baseline="0" dirty="0"/>
              <a:t> </a:t>
            </a:r>
            <a:r>
              <a:rPr lang="en-US" baseline="0" dirty="0" err="1"/>
              <a:t>bestaande</a:t>
            </a:r>
            <a:r>
              <a:rPr lang="en-US" baseline="0" dirty="0"/>
              <a:t> </a:t>
            </a:r>
            <a:r>
              <a:rPr lang="en-US" baseline="0" dirty="0" err="1"/>
              <a:t>kaders</a:t>
            </a:r>
            <a:r>
              <a:rPr lang="en-US" baseline="0" dirty="0"/>
              <a:t>. </a:t>
            </a:r>
            <a:r>
              <a:rPr lang="en-US" baseline="0" dirty="0" err="1"/>
              <a:t>Onderliggend</a:t>
            </a:r>
            <a:r>
              <a:rPr lang="en-US" baseline="0" dirty="0"/>
              <a:t> </a:t>
            </a:r>
            <a:r>
              <a:rPr lang="en-US" baseline="0" dirty="0" err="1"/>
              <a:t>hieraan</a:t>
            </a:r>
            <a:r>
              <a:rPr lang="en-US" baseline="0" dirty="0"/>
              <a:t> is de wens tot </a:t>
            </a:r>
            <a:r>
              <a:rPr lang="en-US" baseline="0" dirty="0" err="1"/>
              <a:t>verandering</a:t>
            </a:r>
            <a:r>
              <a:rPr lang="en-US" baseline="0" dirty="0"/>
              <a:t> van EU-</a:t>
            </a:r>
            <a:r>
              <a:rPr lang="en-US" baseline="0" dirty="0" err="1"/>
              <a:t>kaders</a:t>
            </a:r>
            <a:r>
              <a:rPr lang="en-US" baseline="0" dirty="0"/>
              <a:t> of </a:t>
            </a:r>
            <a:r>
              <a:rPr lang="en-US" dirty="0" err="1"/>
              <a:t>t</a:t>
            </a:r>
            <a:r>
              <a:rPr lang="en-US" baseline="0" dirty="0" err="1"/>
              <a:t>evredenheid</a:t>
            </a:r>
            <a:r>
              <a:rPr lang="en-US" baseline="0" dirty="0"/>
              <a:t> </a:t>
            </a:r>
            <a:r>
              <a:rPr lang="en-US" baseline="0" dirty="0" err="1"/>
              <a:t>hiermee</a:t>
            </a:r>
            <a:r>
              <a:rPr lang="en-US" baseline="0" dirty="0"/>
              <a:t>.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onvrede</a:t>
            </a:r>
            <a:r>
              <a:rPr lang="en-US" baseline="0" dirty="0"/>
              <a:t> of </a:t>
            </a:r>
            <a:r>
              <a:rPr lang="en-US" baseline="0" dirty="0" err="1"/>
              <a:t>tevredenheid</a:t>
            </a:r>
            <a:r>
              <a:rPr lang="en-US" baseline="0" dirty="0"/>
              <a:t> </a:t>
            </a:r>
            <a:r>
              <a:rPr lang="en-US" baseline="0" dirty="0" err="1"/>
              <a:t>heeft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 </a:t>
            </a:r>
            <a:r>
              <a:rPr lang="en-US" baseline="0" dirty="0" err="1"/>
              <a:t>voedingsbodem</a:t>
            </a:r>
            <a:r>
              <a:rPr lang="en-US" baseline="0" dirty="0"/>
              <a:t> in </a:t>
            </a:r>
            <a:r>
              <a:rPr lang="en-US" baseline="0" dirty="0" err="1"/>
              <a:t>dieperliggende</a:t>
            </a:r>
            <a:r>
              <a:rPr lang="en-US" baseline="0" dirty="0"/>
              <a:t> </a:t>
            </a:r>
            <a:r>
              <a:rPr lang="en-US" baseline="0" dirty="0" err="1"/>
              <a:t>normen</a:t>
            </a:r>
            <a:r>
              <a:rPr lang="en-US" baseline="0" dirty="0"/>
              <a:t>, </a:t>
            </a:r>
            <a:r>
              <a:rPr lang="en-US" baseline="0" dirty="0" err="1"/>
              <a:t>waarden</a:t>
            </a:r>
            <a:r>
              <a:rPr lang="en-US" baseline="0" dirty="0"/>
              <a:t>, </a:t>
            </a:r>
            <a:r>
              <a:rPr lang="en-US" baseline="0" dirty="0" err="1"/>
              <a:t>overtuigingen</a:t>
            </a:r>
            <a:r>
              <a:rPr lang="en-US" baseline="0" dirty="0"/>
              <a:t>, </a:t>
            </a:r>
            <a:r>
              <a:rPr lang="en-US" baseline="0" dirty="0" err="1"/>
              <a:t>opvattingen</a:t>
            </a:r>
            <a:r>
              <a:rPr lang="en-US" baseline="0" dirty="0"/>
              <a:t>, </a:t>
            </a:r>
            <a:r>
              <a:rPr lang="en-US" baseline="0" dirty="0" err="1"/>
              <a:t>visies</a:t>
            </a:r>
            <a:r>
              <a:rPr lang="en-US" baseline="0" dirty="0"/>
              <a:t> of </a:t>
            </a:r>
            <a:r>
              <a:rPr lang="en-US" baseline="0" dirty="0" err="1"/>
              <a:t>ideeen</a:t>
            </a:r>
            <a:r>
              <a:rPr lang="en-US" baseline="0" dirty="0"/>
              <a:t> op de </a:t>
            </a:r>
            <a:r>
              <a:rPr lang="en-US" baseline="0" dirty="0" err="1"/>
              <a:t>inhoudelijk</a:t>
            </a:r>
            <a:r>
              <a:rPr lang="en-US" baseline="0" dirty="0"/>
              <a:t> </a:t>
            </a:r>
            <a:r>
              <a:rPr lang="en-US" baseline="0" dirty="0" err="1"/>
              <a:t>thematiek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de </a:t>
            </a:r>
            <a:r>
              <a:rPr lang="en-US" baseline="0" dirty="0" err="1"/>
              <a:t>expertisecentra</a:t>
            </a:r>
            <a:r>
              <a:rPr lang="en-US" baseline="0" dirty="0"/>
              <a:t> </a:t>
            </a:r>
            <a:r>
              <a:rPr lang="en-US" baseline="0" dirty="0" err="1"/>
              <a:t>eerder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hadden</a:t>
            </a:r>
            <a:r>
              <a:rPr lang="en-US" baseline="0" dirty="0"/>
              <a:t> </a:t>
            </a:r>
            <a:r>
              <a:rPr lang="en-US" baseline="0" dirty="0" err="1"/>
              <a:t>gekozen</a:t>
            </a:r>
            <a:r>
              <a:rPr lang="en-US" baseline="0" dirty="0"/>
              <a:t>. Op basis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van </a:t>
            </a:r>
            <a:r>
              <a:rPr lang="en-US" baseline="0" dirty="0" err="1"/>
              <a:t>beleidsbevloeding</a:t>
            </a:r>
            <a:r>
              <a:rPr lang="en-US" baseline="0" dirty="0"/>
              <a:t> </a:t>
            </a:r>
            <a:r>
              <a:rPr lang="en-US" baseline="0" dirty="0" err="1"/>
              <a:t>worden</a:t>
            </a:r>
            <a:r>
              <a:rPr lang="en-US" baseline="0" dirty="0"/>
              <a:t> </a:t>
            </a:r>
            <a:r>
              <a:rPr lang="en-US" baseline="0" dirty="0" err="1"/>
              <a:t>operationele</a:t>
            </a:r>
            <a:r>
              <a:rPr lang="en-US" baseline="0" dirty="0"/>
              <a:t> targets </a:t>
            </a:r>
            <a:r>
              <a:rPr lang="en-US" baseline="0" dirty="0" err="1"/>
              <a:t>vastgesteld</a:t>
            </a:r>
            <a:r>
              <a:rPr lang="en-US" baseline="0" dirty="0"/>
              <a:t>.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voorbeeld</a:t>
            </a:r>
            <a:r>
              <a:rPr lang="en-US" baseline="0" dirty="0"/>
              <a:t> </a:t>
            </a:r>
            <a:r>
              <a:rPr lang="en-US" baseline="0" dirty="0" err="1"/>
              <a:t>hiervan</a:t>
            </a:r>
            <a:r>
              <a:rPr lang="en-US" baseline="0" dirty="0"/>
              <a:t> is </a:t>
            </a:r>
            <a:r>
              <a:rPr lang="en-US" baseline="0" dirty="0" err="1"/>
              <a:t>beleidsbeinvloeding</a:t>
            </a:r>
            <a:r>
              <a:rPr lang="en-US" baseline="0" dirty="0"/>
              <a:t> van </a:t>
            </a:r>
            <a:r>
              <a:rPr lang="en-US" baseline="0" dirty="0" err="1"/>
              <a:t>nieuwe</a:t>
            </a:r>
            <a:r>
              <a:rPr lang="en-US" baseline="0" dirty="0"/>
              <a:t> </a:t>
            </a:r>
            <a:r>
              <a:rPr lang="en-US" baseline="0" dirty="0" err="1"/>
              <a:t>werkprogramma</a:t>
            </a:r>
            <a:r>
              <a:rPr lang="en-US" baseline="0" dirty="0"/>
              <a:t> in </a:t>
            </a:r>
            <a:r>
              <a:rPr lang="en-US" baseline="0" dirty="0" err="1"/>
              <a:t>bijvoorbeeld</a:t>
            </a:r>
            <a:r>
              <a:rPr lang="en-US" baseline="0" dirty="0"/>
              <a:t> </a:t>
            </a:r>
            <a:r>
              <a:rPr lang="en-US" baseline="0" dirty="0" err="1"/>
              <a:t>raadplegingen</a:t>
            </a:r>
            <a:r>
              <a:rPr lang="en-US" baseline="0" dirty="0"/>
              <a:t> (stakeholder consultations) of </a:t>
            </a:r>
            <a:r>
              <a:rPr lang="en-US" baseline="0" dirty="0" err="1"/>
              <a:t>bij</a:t>
            </a:r>
            <a:r>
              <a:rPr lang="en-US" baseline="0" dirty="0"/>
              <a:t> de </a:t>
            </a:r>
            <a:r>
              <a:rPr lang="en-US" baseline="0" dirty="0" err="1"/>
              <a:t>betreffende</a:t>
            </a:r>
            <a:r>
              <a:rPr lang="en-US" baseline="0" dirty="0"/>
              <a:t> EC-</a:t>
            </a:r>
            <a:r>
              <a:rPr lang="en-US" baseline="0" dirty="0" err="1"/>
              <a:t>ambtenaar</a:t>
            </a:r>
            <a:r>
              <a:rPr lang="en-US" baseline="0" dirty="0"/>
              <a:t>. We </a:t>
            </a:r>
            <a:r>
              <a:rPr lang="en-US" baseline="0" dirty="0" err="1"/>
              <a:t>zijn</a:t>
            </a:r>
            <a:r>
              <a:rPr lang="en-US" baseline="0" dirty="0"/>
              <a:t> </a:t>
            </a:r>
            <a:r>
              <a:rPr lang="en-US" baseline="0" dirty="0" err="1"/>
              <a:t>hierbij</a:t>
            </a:r>
            <a:r>
              <a:rPr lang="en-US" baseline="0" dirty="0"/>
              <a:t> </a:t>
            </a:r>
            <a:r>
              <a:rPr lang="en-US" baseline="0" dirty="0" err="1"/>
              <a:t>als</a:t>
            </a:r>
            <a:r>
              <a:rPr lang="en-US" baseline="0" dirty="0"/>
              <a:t> Fontys </a:t>
            </a:r>
            <a:r>
              <a:rPr lang="en-US" baseline="0" dirty="0" err="1"/>
              <a:t>gericht</a:t>
            </a:r>
            <a:r>
              <a:rPr lang="en-US" baseline="0" dirty="0"/>
              <a:t> op het </a:t>
            </a:r>
            <a:r>
              <a:rPr lang="en-US" baseline="0" dirty="0" err="1"/>
              <a:t>vinden</a:t>
            </a:r>
            <a:r>
              <a:rPr lang="en-US" baseline="0" dirty="0"/>
              <a:t> van niches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creatieve</a:t>
            </a:r>
            <a:r>
              <a:rPr lang="en-US" baseline="0" dirty="0"/>
              <a:t> </a:t>
            </a:r>
            <a:r>
              <a:rPr lang="en-US" baseline="0" dirty="0" err="1"/>
              <a:t>wegen</a:t>
            </a:r>
            <a:r>
              <a:rPr lang="en-US" baseline="0" dirty="0"/>
              <a:t> om </a:t>
            </a:r>
            <a:r>
              <a:rPr lang="en-US" baseline="0" dirty="0" err="1"/>
              <a:t>slagingskansen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vergroten</a:t>
            </a:r>
            <a:r>
              <a:rPr lang="en-US" baseline="0" dirty="0"/>
              <a:t> (</a:t>
            </a:r>
            <a:r>
              <a:rPr lang="en-US" baseline="0" dirty="0" err="1"/>
              <a:t>kanskapitalisatie</a:t>
            </a:r>
            <a:r>
              <a:rPr lang="en-US" baseline="0" dirty="0"/>
              <a:t>)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operationele</a:t>
            </a:r>
            <a:r>
              <a:rPr lang="en-US" dirty="0"/>
              <a:t> targets die </a:t>
            </a:r>
            <a:r>
              <a:rPr lang="en-US" dirty="0" err="1"/>
              <a:t>kansrijk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75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458560"/>
          </a:xfrm>
        </p:spPr>
        <p:txBody>
          <a:bodyPr/>
          <a:lstStyle/>
          <a:p>
            <a:r>
              <a:rPr lang="en-US" dirty="0" err="1"/>
              <a:t>Aantal</a:t>
            </a:r>
            <a:r>
              <a:rPr lang="en-US" baseline="0" dirty="0"/>
              <a:t> scenario’s hoe lobby </a:t>
            </a:r>
            <a:r>
              <a:rPr lang="en-US" baseline="0" dirty="0" err="1"/>
              <a:t>er</a:t>
            </a:r>
            <a:r>
              <a:rPr lang="en-US" baseline="0" dirty="0"/>
              <a:t> </a:t>
            </a:r>
            <a:r>
              <a:rPr lang="en-US" baseline="0" dirty="0" err="1"/>
              <a:t>anders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kan</a:t>
            </a:r>
            <a:r>
              <a:rPr lang="en-US" baseline="0" dirty="0"/>
              <a:t> </a:t>
            </a:r>
            <a:r>
              <a:rPr lang="en-US" baseline="0" dirty="0" err="1"/>
              <a:t>zien</a:t>
            </a:r>
            <a:r>
              <a:rPr lang="en-US" baseline="0" dirty="0"/>
              <a:t> </a:t>
            </a:r>
            <a:r>
              <a:rPr lang="en-US" baseline="0" dirty="0" err="1"/>
              <a:t>bij</a:t>
            </a:r>
            <a:r>
              <a:rPr lang="en-US" baseline="0" dirty="0"/>
              <a:t> </a:t>
            </a:r>
            <a:r>
              <a:rPr lang="en-US" baseline="0" dirty="0" err="1"/>
              <a:t>andere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</a:t>
            </a:r>
            <a:r>
              <a:rPr lang="en-US" baseline="0" dirty="0" err="1"/>
              <a:t>keuzes</a:t>
            </a:r>
            <a:r>
              <a:rPr lang="en-US" baseline="0" dirty="0"/>
              <a:t>. </a:t>
            </a:r>
          </a:p>
          <a:p>
            <a:endParaRPr lang="en-US" baseline="0" dirty="0"/>
          </a:p>
          <a:p>
            <a:r>
              <a:rPr lang="en-US" baseline="0" dirty="0" err="1"/>
              <a:t>Beleidsbeinvloeding</a:t>
            </a:r>
            <a:r>
              <a:rPr lang="en-US" baseline="0" dirty="0"/>
              <a:t> vs </a:t>
            </a:r>
            <a:r>
              <a:rPr lang="en-US" baseline="0" dirty="0" err="1"/>
              <a:t>bestaande</a:t>
            </a:r>
            <a:r>
              <a:rPr lang="en-US" baseline="0" dirty="0"/>
              <a:t> </a:t>
            </a:r>
            <a:r>
              <a:rPr lang="en-US" baseline="0" dirty="0" err="1"/>
              <a:t>werkprogramma’s</a:t>
            </a:r>
            <a:r>
              <a:rPr lang="en-US" baseline="0" dirty="0"/>
              <a:t>/</a:t>
            </a:r>
            <a:r>
              <a:rPr lang="en-US" baseline="0" dirty="0" err="1"/>
              <a:t>beleidskader</a:t>
            </a:r>
            <a:r>
              <a:rPr lang="en-US" baseline="0" dirty="0"/>
              <a:t> </a:t>
            </a:r>
            <a:r>
              <a:rPr lang="en-US" baseline="0" dirty="0" err="1"/>
              <a:t>volgen</a:t>
            </a:r>
            <a:br>
              <a:rPr lang="en-US" baseline="0" dirty="0"/>
            </a:br>
            <a:r>
              <a:rPr lang="en-US" baseline="0" dirty="0"/>
              <a:t>4 scenario’s </a:t>
            </a:r>
            <a:r>
              <a:rPr lang="en-US" baseline="0" dirty="0" err="1"/>
              <a:t>beschrijven</a:t>
            </a:r>
            <a:r>
              <a:rPr lang="en-US" baseline="0" dirty="0"/>
              <a:t> met </a:t>
            </a:r>
            <a:r>
              <a:rPr lang="en-US" baseline="0" dirty="0" err="1"/>
              <a:t>voorbeelden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andere</a:t>
            </a:r>
            <a:r>
              <a:rPr lang="en-US" baseline="0" dirty="0"/>
              <a:t> lobby-</a:t>
            </a:r>
            <a:r>
              <a:rPr lang="en-US" baseline="0" dirty="0" err="1"/>
              <a:t>activiteiten</a:t>
            </a:r>
            <a:br>
              <a:rPr lang="en-US" baseline="0" dirty="0"/>
            </a:br>
            <a:br>
              <a:rPr lang="en-US" baseline="0" dirty="0"/>
            </a:b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3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5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</a:t>
            </a:r>
            <a:r>
              <a:rPr lang="en-US" dirty="0"/>
              <a:t> </a:t>
            </a:r>
            <a:r>
              <a:rPr lang="en-US" dirty="0" err="1"/>
              <a:t>onderliggende</a:t>
            </a:r>
            <a:r>
              <a:rPr lang="en-US" dirty="0"/>
              <a:t> rationale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strategisch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public </a:t>
            </a:r>
            <a:r>
              <a:rPr lang="en-US" dirty="0" err="1"/>
              <a:t>affairsproces</a:t>
            </a:r>
            <a:r>
              <a:rPr lang="en-US" dirty="0"/>
              <a:t> is </a:t>
            </a:r>
            <a:r>
              <a:rPr lang="en-US" baseline="0" dirty="0" err="1"/>
              <a:t>lobb</a:t>
            </a:r>
            <a:endParaRPr lang="en-US" baseline="0" dirty="0"/>
          </a:p>
          <a:p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gedefinieerd</a:t>
            </a:r>
            <a:r>
              <a:rPr lang="en-US" baseline="0" dirty="0"/>
              <a:t> door door prof</a:t>
            </a:r>
            <a:r>
              <a:rPr lang="en-US" dirty="0"/>
              <a:t>. dr. </a:t>
            </a:r>
            <a:r>
              <a:rPr lang="en-US" baseline="0" dirty="0" err="1"/>
              <a:t>Rinus</a:t>
            </a:r>
            <a:r>
              <a:rPr lang="en-US" baseline="0" dirty="0"/>
              <a:t> van </a:t>
            </a:r>
            <a:r>
              <a:rPr lang="en-US" baseline="0" dirty="0" err="1"/>
              <a:t>Schendelen</a:t>
            </a:r>
            <a:r>
              <a:rPr lang="en-US" baseline="0" dirty="0"/>
              <a:t>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hoogleraar Politieke Wetenschappen, Erasmus Universiteit en top-expert op het gebied van Europese zaken, Public Affairs en lobbyen.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 </a:t>
            </a:r>
            <a:r>
              <a:rPr lang="en-US" dirty="0" err="1"/>
              <a:t>doelverhelderingsproces</a:t>
            </a:r>
            <a:r>
              <a:rPr lang="en-US" baseline="0" dirty="0"/>
              <a:t> </a:t>
            </a:r>
            <a:r>
              <a:rPr lang="en-US" baseline="0" dirty="0" err="1"/>
              <a:t>proberen</a:t>
            </a:r>
            <a:r>
              <a:rPr lang="en-US" baseline="0" dirty="0"/>
              <a:t> we </a:t>
            </a:r>
            <a:r>
              <a:rPr lang="en-US" baseline="0" dirty="0" err="1"/>
              <a:t>boven</a:t>
            </a:r>
            <a:r>
              <a:rPr lang="en-US" baseline="0" dirty="0"/>
              <a:t> water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krijgen</a:t>
            </a:r>
            <a:r>
              <a:rPr lang="en-US" baseline="0" dirty="0"/>
              <a:t> wat </a:t>
            </a:r>
            <a:r>
              <a:rPr lang="en-US" baseline="0" dirty="0" err="1"/>
              <a:t>onderliggend</a:t>
            </a:r>
            <a:r>
              <a:rPr lang="en-US" baseline="0" dirty="0"/>
              <a:t> is </a:t>
            </a:r>
            <a:r>
              <a:rPr lang="en-US" baseline="0" dirty="0" err="1"/>
              <a:t>aan</a:t>
            </a:r>
            <a:r>
              <a:rPr lang="en-US" baseline="0" dirty="0"/>
              <a:t> de EU-</a:t>
            </a:r>
            <a:r>
              <a:rPr lang="en-US" baseline="0" dirty="0" err="1"/>
              <a:t>ambitie</a:t>
            </a:r>
            <a:r>
              <a:rPr lang="en-US" baseline="0" dirty="0"/>
              <a:t> van de expertise-</a:t>
            </a:r>
            <a:r>
              <a:rPr lang="en-US" baseline="0" dirty="0" err="1"/>
              <a:t>centra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trachten</a:t>
            </a:r>
            <a:r>
              <a:rPr lang="en-US" baseline="0" dirty="0"/>
              <a:t> we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doelen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koppelen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 (</a:t>
            </a:r>
            <a:r>
              <a:rPr lang="en-US" baseline="0" dirty="0" err="1"/>
              <a:t>bestaand</a:t>
            </a:r>
            <a:r>
              <a:rPr lang="en-US" baseline="0" dirty="0"/>
              <a:t> </a:t>
            </a:r>
            <a:r>
              <a:rPr lang="en-US" baseline="0" dirty="0" err="1"/>
              <a:t>strategisch</a:t>
            </a:r>
            <a:r>
              <a:rPr lang="en-US" baseline="0" dirty="0"/>
              <a:t> </a:t>
            </a:r>
            <a:r>
              <a:rPr lang="en-US" baseline="0" dirty="0" err="1"/>
              <a:t>beleid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organisatie-doelen</a:t>
            </a:r>
            <a:r>
              <a:rPr lang="en-US" baseline="0" dirty="0"/>
              <a:t>) om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gerichte</a:t>
            </a:r>
            <a:r>
              <a:rPr lang="en-US" baseline="0" dirty="0"/>
              <a:t> </a:t>
            </a:r>
            <a:r>
              <a:rPr lang="en-US" baseline="0" dirty="0" err="1"/>
              <a:t>keuze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</a:t>
            </a:r>
            <a:r>
              <a:rPr lang="en-US" baseline="0" dirty="0" err="1"/>
              <a:t>specifieke</a:t>
            </a:r>
            <a:r>
              <a:rPr lang="en-US" baseline="0" dirty="0"/>
              <a:t> </a:t>
            </a:r>
            <a:r>
              <a:rPr lang="en-US" baseline="0" dirty="0" err="1"/>
              <a:t>inhoudelijke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. </a:t>
            </a:r>
            <a:r>
              <a:rPr lang="en-US" baseline="0" dirty="0" err="1"/>
              <a:t>Vervolgens</a:t>
            </a:r>
            <a:r>
              <a:rPr lang="en-US" baseline="0" dirty="0"/>
              <a:t> </a:t>
            </a:r>
            <a:r>
              <a:rPr lang="en-US" baseline="0" dirty="0" err="1"/>
              <a:t>brengen</a:t>
            </a:r>
            <a:r>
              <a:rPr lang="en-US" baseline="0" dirty="0"/>
              <a:t> we in </a:t>
            </a:r>
            <a:r>
              <a:rPr lang="en-US" baseline="0" dirty="0" err="1"/>
              <a:t>kaart</a:t>
            </a:r>
            <a:r>
              <a:rPr lang="en-US" baseline="0" dirty="0"/>
              <a:t> wat de </a:t>
            </a:r>
            <a:r>
              <a:rPr lang="en-US" baseline="0" dirty="0" err="1"/>
              <a:t>huidige</a:t>
            </a:r>
            <a:r>
              <a:rPr lang="en-US" baseline="0" dirty="0"/>
              <a:t> stand van </a:t>
            </a:r>
            <a:r>
              <a:rPr lang="en-US" baseline="0" dirty="0" err="1"/>
              <a:t>zaken</a:t>
            </a:r>
            <a:r>
              <a:rPr lang="en-US" baseline="0" dirty="0"/>
              <a:t> is op </a:t>
            </a:r>
            <a:r>
              <a:rPr lang="en-US" baseline="0" dirty="0" err="1"/>
              <a:t>deze</a:t>
            </a:r>
            <a:r>
              <a:rPr lang="en-US" baseline="0" dirty="0"/>
              <a:t> </a:t>
            </a:r>
            <a:r>
              <a:rPr lang="en-US" baseline="0" dirty="0" err="1"/>
              <a:t>thematieken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waar</a:t>
            </a:r>
            <a:r>
              <a:rPr lang="en-US" baseline="0" dirty="0"/>
              <a:t> </a:t>
            </a:r>
            <a:r>
              <a:rPr lang="en-US" baseline="0" dirty="0" err="1"/>
              <a:t>strategische</a:t>
            </a:r>
            <a:r>
              <a:rPr lang="en-US" baseline="0" dirty="0"/>
              <a:t> niches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Fasering: doelverheldering en doelbepaling met de expertisecentra en hun voltallige teams tot in het najaar, alsmede de monitoring passief en actief in Brussel, positioning en lobby-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zullen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najaar starten op basis van operationele targets. </a:t>
            </a:r>
          </a:p>
          <a:p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D66E8-3AC5-9E4A-8C9D-ABBFFCE56A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1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7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0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6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6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3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1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7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1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93450-0A08-414B-BE07-7ED68BE1640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680A3-BE0B-5145-9579-387ABFA2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6724" y="4997419"/>
            <a:ext cx="5735081" cy="77169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Horizon Europe funding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905" y="5844911"/>
            <a:ext cx="7559305" cy="2700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rgbClr val="FFFF00"/>
                </a:solidFill>
              </a:rPr>
              <a:t>Increasing chances for Horizon Europe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3FB117-2E83-AD40-9FEB-7E57DF998E31}"/>
              </a:ext>
            </a:extLst>
          </p:cNvPr>
          <p:cNvSpPr/>
          <p:nvPr/>
        </p:nvSpPr>
        <p:spPr>
          <a:xfrm>
            <a:off x="424543" y="211914"/>
            <a:ext cx="2955472" cy="9474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3F607-9C4A-D946-B641-9EE5B9152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44" y="452662"/>
            <a:ext cx="2600290" cy="51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3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002285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8379A5F-CD75-C746-9A13-701C246C0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183" y="2390815"/>
            <a:ext cx="6281738" cy="30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9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002285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Afbeelding 18">
            <a:extLst>
              <a:ext uri="{FF2B5EF4-FFF2-40B4-BE49-F238E27FC236}">
                <a16:creationId xmlns:a16="http://schemas.microsoft.com/office/drawing/2014/main" id="{79BE97F6-41A0-FE49-A294-5ECA6E44B7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27" y="1939004"/>
            <a:ext cx="6688650" cy="4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14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002285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BUDGET 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5E5DA48-C081-5D4C-9293-18DA24398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424" r="-9155" b="-904"/>
          <a:stretch/>
        </p:blipFill>
        <p:spPr>
          <a:xfrm>
            <a:off x="2799828" y="2017773"/>
            <a:ext cx="6991876" cy="42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77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002285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SDG’S 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4CF380-D0EA-1740-9C74-14480B457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98" y="2358600"/>
            <a:ext cx="6770978" cy="34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10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6292" y="296967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PARTNERSHIPS 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CA54B81-4474-1848-A989-1B2BC07E8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9002" t="15902" r="-11577"/>
          <a:stretch/>
        </p:blipFill>
        <p:spPr>
          <a:xfrm>
            <a:off x="1898501" y="1192366"/>
            <a:ext cx="8586393" cy="5442253"/>
          </a:xfrm>
        </p:spPr>
      </p:pic>
    </p:spTree>
    <p:extLst>
      <p:ext uri="{BB962C8B-B14F-4D97-AF65-F5344CB8AC3E}">
        <p14:creationId xmlns:p14="http://schemas.microsoft.com/office/powerpoint/2010/main" val="2862699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6292" y="296967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PARTNERSHIPS 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C1F3617-0E67-0949-9CCE-7DAEAE25E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-5216" r="564" b="-49022"/>
          <a:stretch/>
        </p:blipFill>
        <p:spPr>
          <a:xfrm>
            <a:off x="1816292" y="1512349"/>
            <a:ext cx="8630891" cy="5642618"/>
          </a:xfrm>
        </p:spPr>
      </p:pic>
    </p:spTree>
    <p:extLst>
      <p:ext uri="{BB962C8B-B14F-4D97-AF65-F5344CB8AC3E}">
        <p14:creationId xmlns:p14="http://schemas.microsoft.com/office/powerpoint/2010/main" val="118720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6292" y="296967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PARTNERSHIPS 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42BF300C-ABEC-D647-9DC0-D66EB65B6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16292" y="1926773"/>
            <a:ext cx="8262857" cy="2783648"/>
          </a:xfrm>
        </p:spPr>
      </p:pic>
    </p:spTree>
    <p:extLst>
      <p:ext uri="{BB962C8B-B14F-4D97-AF65-F5344CB8AC3E}">
        <p14:creationId xmlns:p14="http://schemas.microsoft.com/office/powerpoint/2010/main" val="4220028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6292" y="296967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PARTNERSHIPS 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Content Placeholder 4" descr="Schermafdruk 2019-03-23 12.23.02.png">
            <a:extLst>
              <a:ext uri="{FF2B5EF4-FFF2-40B4-BE49-F238E27FC236}">
                <a16:creationId xmlns:a16="http://schemas.microsoft.com/office/drawing/2014/main" id="{9380A693-DE86-1E48-BDE9-ADBD69715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10" r="-12932" b="-8904"/>
          <a:stretch/>
        </p:blipFill>
        <p:spPr>
          <a:xfrm>
            <a:off x="1816291" y="1183598"/>
            <a:ext cx="8750813" cy="5924666"/>
          </a:xfrm>
        </p:spPr>
      </p:pic>
    </p:spTree>
    <p:extLst>
      <p:ext uri="{BB962C8B-B14F-4D97-AF65-F5344CB8AC3E}">
        <p14:creationId xmlns:p14="http://schemas.microsoft.com/office/powerpoint/2010/main" val="3669573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002285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HORIZON EUROPE &amp; LOBBY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7EF7A-D829-0944-8348-F00A5C73D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256" y="2114780"/>
            <a:ext cx="3140498" cy="427598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146F97F-0227-F24E-83AC-4C42E5C3D73F}"/>
              </a:ext>
            </a:extLst>
          </p:cNvPr>
          <p:cNvSpPr txBox="1">
            <a:spLocks/>
          </p:cNvSpPr>
          <p:nvPr/>
        </p:nvSpPr>
        <p:spPr>
          <a:xfrm>
            <a:off x="5309481" y="2485020"/>
            <a:ext cx="5704376" cy="2027970"/>
          </a:xfrm>
          <a:prstGeom prst="rect">
            <a:avLst/>
          </a:prstGeom>
        </p:spPr>
        <p:txBody>
          <a:bodyPr vert="horz" lIns="91440" tIns="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</a:rPr>
              <a:t>- Lobby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Q1 – Q3 framework programs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Dedicated implementation strategy</a:t>
            </a:r>
          </a:p>
          <a:p>
            <a:pPr lvl="1" algn="l"/>
            <a:r>
              <a:rPr lang="en-US" sz="2000" dirty="0">
                <a:solidFill>
                  <a:schemeClr val="bg1"/>
                </a:solidFill>
              </a:rPr>
              <a:t>+</a:t>
            </a:r>
            <a:r>
              <a:rPr lang="en-US" sz="2000" dirty="0" err="1">
                <a:solidFill>
                  <a:schemeClr val="bg1"/>
                </a:solidFill>
              </a:rPr>
              <a:t>Organisation</a:t>
            </a:r>
            <a:r>
              <a:rPr lang="en-US" sz="2000" dirty="0">
                <a:solidFill>
                  <a:schemeClr val="bg1"/>
                </a:solidFill>
              </a:rPr>
              <a:t> of calls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+Evaluation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+Grant agreements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+Project management</a:t>
            </a:r>
          </a:p>
          <a:p>
            <a:pPr algn="l"/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16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40343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6356FE3E-089D-2449-9BC9-2F149B7A8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713" y="3933556"/>
            <a:ext cx="2281220" cy="2388711"/>
          </a:xfrm>
          <a:prstGeom prst="rect">
            <a:avLst/>
          </a:prstGeom>
        </p:spPr>
      </p:pic>
      <p:pic>
        <p:nvPicPr>
          <p:cNvPr id="10" name="Picture 9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B8E9069C-6409-7F48-BD64-DEE8FAE04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242" y="4093670"/>
            <a:ext cx="1809062" cy="1750267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BB1210-5485-0F44-B303-07C08E2BF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826" y="3933556"/>
            <a:ext cx="4567665" cy="2432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1DDA0B-4FFF-0046-AD07-7A358CA44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9481" y="193487"/>
            <a:ext cx="2360338" cy="3362741"/>
          </a:xfrm>
          <a:prstGeom prst="rect">
            <a:avLst/>
          </a:prstGeom>
        </p:spPr>
      </p:pic>
      <p:pic>
        <p:nvPicPr>
          <p:cNvPr id="13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29857F-89A7-DB4A-A7A0-3B96FC308B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698" y="197311"/>
            <a:ext cx="4768392" cy="35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15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743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037771"/>
            <a:ext cx="8750813" cy="77169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ACHTERGROND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038909"/>
            <a:ext cx="8252340" cy="4394547"/>
          </a:xfrm>
        </p:spPr>
        <p:txBody>
          <a:bodyPr>
            <a:normAutofit fontScale="70000" lnSpcReduction="20000"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Daniëlle</a:t>
            </a:r>
            <a:r>
              <a:rPr lang="en-US" sz="3800" dirty="0">
                <a:solidFill>
                  <a:schemeClr val="bg1"/>
                </a:solidFill>
              </a:rPr>
              <a:t> de Boer</a:t>
            </a:r>
          </a:p>
          <a:p>
            <a:r>
              <a:rPr lang="en-US" sz="3800" dirty="0">
                <a:solidFill>
                  <a:schemeClr val="bg1"/>
                </a:solidFill>
              </a:rPr>
              <a:t>The Hague – Brussels</a:t>
            </a:r>
          </a:p>
          <a:p>
            <a:r>
              <a:rPr lang="en-US" sz="3800" dirty="0">
                <a:solidFill>
                  <a:schemeClr val="bg1"/>
                </a:solidFill>
              </a:rPr>
              <a:t>Complex innovation</a:t>
            </a:r>
          </a:p>
          <a:p>
            <a:r>
              <a:rPr lang="en-US" sz="3800" dirty="0">
                <a:solidFill>
                  <a:schemeClr val="bg1"/>
                </a:solidFill>
              </a:rPr>
              <a:t>Ecosystems</a:t>
            </a:r>
          </a:p>
          <a:p>
            <a:r>
              <a:rPr lang="en-US" sz="3800" dirty="0">
                <a:solidFill>
                  <a:schemeClr val="bg1"/>
                </a:solidFill>
              </a:rPr>
              <a:t>EU Affairs</a:t>
            </a:r>
          </a:p>
          <a:p>
            <a:r>
              <a:rPr lang="en-US" sz="3800" dirty="0">
                <a:solidFill>
                  <a:schemeClr val="bg1"/>
                </a:solidFill>
              </a:rPr>
              <a:t>BXL REP: 	</a:t>
            </a:r>
          </a:p>
          <a:p>
            <a:pPr lvl="1"/>
            <a:r>
              <a:rPr lang="en-US" sz="3800" dirty="0">
                <a:solidFill>
                  <a:schemeClr val="bg1"/>
                </a:solidFill>
              </a:rPr>
              <a:t>Sports and Physical Activity</a:t>
            </a:r>
          </a:p>
          <a:p>
            <a:pPr lvl="1"/>
            <a:r>
              <a:rPr lang="en-US" sz="3800" dirty="0">
                <a:solidFill>
                  <a:schemeClr val="bg1"/>
                </a:solidFill>
              </a:rPr>
              <a:t>Transport and Logistics</a:t>
            </a:r>
          </a:p>
          <a:p>
            <a:pPr lvl="1"/>
            <a:r>
              <a:rPr lang="en-US" sz="3800" dirty="0">
                <a:solidFill>
                  <a:schemeClr val="bg1"/>
                </a:solidFill>
              </a:rPr>
              <a:t>Health and Technology</a:t>
            </a:r>
          </a:p>
          <a:p>
            <a:pPr lvl="1"/>
            <a:r>
              <a:rPr lang="en-US" sz="3800" dirty="0">
                <a:solidFill>
                  <a:schemeClr val="bg1"/>
                </a:solidFill>
              </a:rPr>
              <a:t>Agriculture</a:t>
            </a:r>
          </a:p>
          <a:p>
            <a:pPr lvl="1"/>
            <a:r>
              <a:rPr lang="en-US" sz="3800" dirty="0">
                <a:solidFill>
                  <a:schemeClr val="bg1"/>
                </a:solidFill>
              </a:rPr>
              <a:t>UAS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09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472628-13E3-E245-A756-10A6C361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977" y="5659470"/>
            <a:ext cx="7482838" cy="70637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Mobility</a:t>
            </a:r>
            <a:b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Infra </a:t>
            </a:r>
            <a:b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Logistics</a:t>
            </a:r>
            <a:b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Circularity</a:t>
            </a:r>
            <a:b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Job creation</a:t>
            </a:r>
          </a:p>
        </p:txBody>
      </p:sp>
      <p:pic>
        <p:nvPicPr>
          <p:cNvPr id="16" name="Picture 15" descr="A sign on the side of a road&#10;&#10;Description automatically generated">
            <a:extLst>
              <a:ext uri="{FF2B5EF4-FFF2-40B4-BE49-F238E27FC236}">
                <a16:creationId xmlns:a16="http://schemas.microsoft.com/office/drawing/2014/main" id="{2B0E17F8-E46A-AB48-9A8A-150591680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78" r="2" b="1164"/>
          <a:stretch/>
        </p:blipFill>
        <p:spPr>
          <a:xfrm>
            <a:off x="482908" y="326571"/>
            <a:ext cx="5567371" cy="3765099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68B662CE-A479-4C40-AB1A-C7226548BF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291" b="-3"/>
          <a:stretch/>
        </p:blipFill>
        <p:spPr>
          <a:xfrm>
            <a:off x="6624609" y="325939"/>
            <a:ext cx="5567390" cy="3765726"/>
          </a:xfrm>
          <a:prstGeom prst="rect">
            <a:avLst/>
          </a:prstGeom>
        </p:spPr>
      </p:pic>
      <p:pic>
        <p:nvPicPr>
          <p:cNvPr id="18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54ABBF-EA03-C144-A472-667C091FE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044522" y="2562905"/>
            <a:ext cx="7396697" cy="4253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EBA8A3-B95E-F744-A47D-11A90A50C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955" y="218295"/>
            <a:ext cx="1518045" cy="26144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C49B77-27E1-8B4A-B4AA-ECC4FAE716BB}"/>
              </a:ext>
            </a:extLst>
          </p:cNvPr>
          <p:cNvSpPr txBox="1"/>
          <p:nvPr/>
        </p:nvSpPr>
        <p:spPr>
          <a:xfrm>
            <a:off x="1090049" y="419881"/>
            <a:ext cx="79723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venir Roman" panose="02000503020000020003" pitchFamily="2" charset="0"/>
              </a:rPr>
              <a:t>COMPLEX PROBLEMS: multi-stakeholder, cross-sectoral &amp; impact</a:t>
            </a:r>
          </a:p>
        </p:txBody>
      </p:sp>
    </p:spTree>
    <p:extLst>
      <p:ext uri="{BB962C8B-B14F-4D97-AF65-F5344CB8AC3E}">
        <p14:creationId xmlns:p14="http://schemas.microsoft.com/office/powerpoint/2010/main" val="1444138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814"/>
            <a:ext cx="12192000" cy="71238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467410"/>
            <a:ext cx="8750813" cy="77169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CONCRETE EXAMPLES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1" y="2485021"/>
            <a:ext cx="7559305" cy="2700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NETWERK EXAMPLE: NMS Sustainable Urban Freight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LOBBY EXAMPLE: Wearables </a:t>
            </a:r>
            <a:r>
              <a:rPr lang="en-US" sz="2400" dirty="0" err="1">
                <a:solidFill>
                  <a:schemeClr val="bg1"/>
                </a:solidFill>
              </a:rPr>
              <a:t>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Onderwijs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H2020 EXAMPLE: Mental Health in the Workplace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HORIZON EUROPE: Cross-</a:t>
            </a:r>
            <a:r>
              <a:rPr lang="en-US" sz="2400" dirty="0" err="1">
                <a:solidFill>
                  <a:schemeClr val="bg1"/>
                </a:solidFill>
              </a:rPr>
              <a:t>sectoraal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regio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33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0" y="0"/>
            <a:ext cx="1251857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467410"/>
            <a:ext cx="8750813" cy="77169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LOBBY</a:t>
            </a:r>
          </a:p>
        </p:txBody>
      </p:sp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9DCF30E-CBA3-1A45-AA75-A13BC29C2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702" y="826784"/>
            <a:ext cx="3892673" cy="5446425"/>
          </a:xfrm>
          <a:prstGeom prst="rect">
            <a:avLst/>
          </a:prstGeom>
        </p:spPr>
      </p:pic>
      <p:pic>
        <p:nvPicPr>
          <p:cNvPr id="9" name="Picture 8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44107C86-497B-6648-B993-A511CBCB0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731" y="3795823"/>
            <a:ext cx="4497317" cy="24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82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467410"/>
            <a:ext cx="8750813" cy="77169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H2020</a:t>
            </a:r>
          </a:p>
        </p:txBody>
      </p:sp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AC7B89B-D1ED-0B4D-BF15-A680755AB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388" y="2318800"/>
            <a:ext cx="2337304" cy="3549739"/>
          </a:xfrm>
          <a:prstGeom prst="rect">
            <a:avLst/>
          </a:prstGeom>
        </p:spPr>
      </p:pic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95DB25C-1E89-C04C-B025-D019A4568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099" y="1148211"/>
            <a:ext cx="5545560" cy="47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38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743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467410"/>
            <a:ext cx="8750813" cy="77169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NMS URBAN FREIGHT</a:t>
            </a:r>
          </a:p>
        </p:txBody>
      </p:sp>
      <p:pic>
        <p:nvPicPr>
          <p:cNvPr id="5" name="Picture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E2A3A320-BF3B-834B-BCA1-912E8536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704" y="3429000"/>
            <a:ext cx="4251163" cy="3052614"/>
          </a:xfrm>
          <a:prstGeom prst="rect">
            <a:avLst/>
          </a:prstGeom>
        </p:spPr>
      </p:pic>
      <p:pic>
        <p:nvPicPr>
          <p:cNvPr id="8" name="Picture 7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4BC56280-D4C7-0E4C-83A1-4A86A088E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721" y="188210"/>
            <a:ext cx="3187577" cy="3093824"/>
          </a:xfrm>
          <a:prstGeom prst="rect">
            <a:avLst/>
          </a:prstGeom>
        </p:spPr>
      </p:pic>
      <p:pic>
        <p:nvPicPr>
          <p:cNvPr id="10" name="Picture 9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40997351-2EF5-7E40-BF07-77D485203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721" y="3391165"/>
            <a:ext cx="3187577" cy="30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73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0645" y="194195"/>
            <a:ext cx="8750813" cy="77169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Gains and Rewards</a:t>
            </a:r>
          </a:p>
        </p:txBody>
      </p:sp>
      <p:sp>
        <p:nvSpPr>
          <p:cNvPr id="7" name="Oval 6"/>
          <p:cNvSpPr/>
          <p:nvPr/>
        </p:nvSpPr>
        <p:spPr>
          <a:xfrm>
            <a:off x="3855014" y="1848437"/>
            <a:ext cx="2128556" cy="1208025"/>
          </a:xfrm>
          <a:prstGeom prst="ellipse">
            <a:avLst/>
          </a:prstGeom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International dimension</a:t>
            </a:r>
          </a:p>
        </p:txBody>
      </p:sp>
      <p:sp>
        <p:nvSpPr>
          <p:cNvPr id="8" name="Oval 7"/>
          <p:cNvSpPr/>
          <p:nvPr/>
        </p:nvSpPr>
        <p:spPr>
          <a:xfrm>
            <a:off x="6279221" y="2376576"/>
            <a:ext cx="1767062" cy="9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Human Capital</a:t>
            </a:r>
          </a:p>
        </p:txBody>
      </p:sp>
      <p:sp>
        <p:nvSpPr>
          <p:cNvPr id="9" name="Oval 8"/>
          <p:cNvSpPr/>
          <p:nvPr/>
        </p:nvSpPr>
        <p:spPr>
          <a:xfrm>
            <a:off x="1598492" y="4307292"/>
            <a:ext cx="1815245" cy="8809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Financial Slack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66051" y="3526786"/>
            <a:ext cx="2193403" cy="14381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cross-overs</a:t>
            </a:r>
          </a:p>
        </p:txBody>
      </p:sp>
      <p:sp>
        <p:nvSpPr>
          <p:cNvPr id="11" name="Oval 10"/>
          <p:cNvSpPr/>
          <p:nvPr/>
        </p:nvSpPr>
        <p:spPr>
          <a:xfrm>
            <a:off x="3036314" y="3190400"/>
            <a:ext cx="2862805" cy="1488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Experience with complex innovation processes</a:t>
            </a:r>
          </a:p>
        </p:txBody>
      </p:sp>
      <p:sp>
        <p:nvSpPr>
          <p:cNvPr id="12" name="Oval 11"/>
          <p:cNvSpPr/>
          <p:nvPr/>
        </p:nvSpPr>
        <p:spPr>
          <a:xfrm>
            <a:off x="8022150" y="2680324"/>
            <a:ext cx="2728733" cy="1497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Strategic spin off and alignment</a:t>
            </a:r>
          </a:p>
        </p:txBody>
      </p:sp>
      <p:sp>
        <p:nvSpPr>
          <p:cNvPr id="13" name="Oval 12"/>
          <p:cNvSpPr/>
          <p:nvPr/>
        </p:nvSpPr>
        <p:spPr>
          <a:xfrm>
            <a:off x="3198470" y="4747789"/>
            <a:ext cx="3223550" cy="1608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Public Affairs </a:t>
            </a:r>
            <a:br>
              <a:rPr lang="en-US" dirty="0"/>
            </a:br>
            <a:r>
              <a:rPr lang="en-US" dirty="0"/>
              <a:t>as PR tool</a:t>
            </a:r>
          </a:p>
        </p:txBody>
      </p:sp>
      <p:sp>
        <p:nvSpPr>
          <p:cNvPr id="14" name="Oval 13"/>
          <p:cNvSpPr/>
          <p:nvPr/>
        </p:nvSpPr>
        <p:spPr>
          <a:xfrm>
            <a:off x="6706602" y="5040309"/>
            <a:ext cx="3134990" cy="1369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r>
              <a:rPr lang="en-US" dirty="0"/>
              <a:t>‘Best practices Innovation-hub Brussels’</a:t>
            </a:r>
            <a:br>
              <a:rPr lang="en-US" dirty="0"/>
            </a:b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763420" y="1669141"/>
            <a:ext cx="1839661" cy="916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markets</a:t>
            </a:r>
          </a:p>
        </p:txBody>
      </p:sp>
    </p:spTree>
    <p:extLst>
      <p:ext uri="{BB962C8B-B14F-4D97-AF65-F5344CB8AC3E}">
        <p14:creationId xmlns:p14="http://schemas.microsoft.com/office/powerpoint/2010/main" val="1640467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0645" y="194195"/>
            <a:ext cx="6343012" cy="77169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Follow-up/First steps?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852149A-8D8D-2944-9719-BA6B89DD2F7F}"/>
              </a:ext>
            </a:extLst>
          </p:cNvPr>
          <p:cNvSpPr txBox="1">
            <a:spLocks/>
          </p:cNvSpPr>
          <p:nvPr/>
        </p:nvSpPr>
        <p:spPr>
          <a:xfrm>
            <a:off x="1876816" y="1269651"/>
            <a:ext cx="8230569" cy="4461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Monitor Horizon Europe</a:t>
            </a:r>
          </a:p>
          <a:p>
            <a:pPr lvl="1"/>
            <a:r>
              <a:rPr lang="en-US" sz="2000" dirty="0" err="1">
                <a:solidFill>
                  <a:schemeClr val="bg1"/>
                </a:solidFill>
              </a:rPr>
              <a:t>Workprogram</a:t>
            </a:r>
            <a:r>
              <a:rPr lang="en-US" sz="2000" dirty="0">
                <a:solidFill>
                  <a:schemeClr val="bg1"/>
                </a:solidFill>
              </a:rPr>
              <a:t> Q1-Q3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Final work programs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Partnership developments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Mission boards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Professionalize staff</a:t>
            </a:r>
          </a:p>
          <a:p>
            <a:r>
              <a:rPr lang="en-US" sz="2400" dirty="0">
                <a:solidFill>
                  <a:schemeClr val="bg1"/>
                </a:solidFill>
              </a:rPr>
              <a:t>Build networks, cross </a:t>
            </a:r>
            <a:r>
              <a:rPr lang="en-US" sz="2400" dirty="0" err="1">
                <a:solidFill>
                  <a:schemeClr val="bg1"/>
                </a:solidFill>
              </a:rPr>
              <a:t>sectorally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Operationalise</a:t>
            </a:r>
            <a:r>
              <a:rPr lang="en-US" sz="2400" dirty="0">
                <a:solidFill>
                  <a:schemeClr val="bg1"/>
                </a:solidFill>
              </a:rPr>
              <a:t> SDG’s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Think differently about Impact and Implementation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89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0645" y="194195"/>
            <a:ext cx="6343012" cy="77169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Plan!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14130" y="4441165"/>
            <a:ext cx="4236224" cy="167526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chemeClr val="bg1"/>
                </a:solidFill>
              </a:rPr>
              <a:t>Danielle de Boer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 err="1">
                <a:solidFill>
                  <a:schemeClr val="bg1"/>
                </a:solidFill>
              </a:rPr>
              <a:t>danielle@innofius.com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1E1BB-945C-2240-A4A2-AF6F9BA1D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932" y="702886"/>
            <a:ext cx="4400650" cy="56933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215238-AAFB-8E47-87DF-0893933E4082}"/>
              </a:ext>
            </a:extLst>
          </p:cNvPr>
          <p:cNvSpPr/>
          <p:nvPr/>
        </p:nvSpPr>
        <p:spPr>
          <a:xfrm>
            <a:off x="9014130" y="5650264"/>
            <a:ext cx="2955472" cy="9474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5FB91-2AEE-114D-99A0-47F6D6D4C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031" y="5891012"/>
            <a:ext cx="2600290" cy="51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2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467410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EU-STRATEGIE &amp; PUBLIC AFFAIRS PROCES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2000" b="1" i="1" dirty="0" err="1">
                <a:solidFill>
                  <a:schemeClr val="bg1"/>
                </a:solidFill>
              </a:rPr>
              <a:t>bijdragend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aan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organisatie-doelen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6E3271CE-84EC-A240-9D80-C9B28758F61F}"/>
              </a:ext>
            </a:extLst>
          </p:cNvPr>
          <p:cNvSpPr/>
          <p:nvPr/>
        </p:nvSpPr>
        <p:spPr>
          <a:xfrm>
            <a:off x="2012158" y="3288850"/>
            <a:ext cx="2139043" cy="159061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clarity</a:t>
            </a:r>
            <a:br>
              <a:rPr lang="en-US" dirty="0"/>
            </a:br>
            <a:r>
              <a:rPr lang="en-US" dirty="0"/>
              <a:t>Strategy</a:t>
            </a:r>
            <a:br>
              <a:rPr lang="en-US" dirty="0"/>
            </a:br>
            <a:r>
              <a:rPr lang="en-US" dirty="0"/>
              <a:t>1. Regional</a:t>
            </a:r>
          </a:p>
          <a:p>
            <a:pPr algn="ctr"/>
            <a:r>
              <a:rPr lang="en-US" dirty="0"/>
              <a:t>2. National</a:t>
            </a:r>
          </a:p>
          <a:p>
            <a:pPr algn="ctr"/>
            <a:r>
              <a:rPr lang="en-US" dirty="0"/>
              <a:t>3. European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A5F89FD5-9601-764E-A780-FFB6DFCA009F}"/>
              </a:ext>
            </a:extLst>
          </p:cNvPr>
          <p:cNvSpPr/>
          <p:nvPr/>
        </p:nvSpPr>
        <p:spPr>
          <a:xfrm>
            <a:off x="4151201" y="3288850"/>
            <a:ext cx="2156025" cy="159061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r>
              <a:rPr lang="en-US" dirty="0"/>
              <a:t>Monitoring</a:t>
            </a:r>
            <a:br>
              <a:rPr lang="en-US" dirty="0"/>
            </a:br>
            <a:r>
              <a:rPr lang="en-US" dirty="0"/>
              <a:t>1. Active</a:t>
            </a:r>
            <a:br>
              <a:rPr lang="en-US" dirty="0"/>
            </a:br>
            <a:r>
              <a:rPr lang="en-US" dirty="0"/>
              <a:t>2. Passive</a:t>
            </a:r>
            <a:br>
              <a:rPr lang="en-US" dirty="0"/>
            </a:br>
            <a:endParaRPr lang="en-US" dirty="0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1C9FAD16-18EC-8D41-A81E-20FC9AE094A3}"/>
              </a:ext>
            </a:extLst>
          </p:cNvPr>
          <p:cNvSpPr/>
          <p:nvPr/>
        </p:nvSpPr>
        <p:spPr>
          <a:xfrm>
            <a:off x="6307226" y="3288850"/>
            <a:ext cx="2156025" cy="159061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r>
              <a:rPr lang="en-US" dirty="0"/>
              <a:t>Positioning</a:t>
            </a:r>
            <a:br>
              <a:rPr lang="en-US" dirty="0"/>
            </a:br>
            <a:r>
              <a:rPr lang="en-US" dirty="0"/>
              <a:t>1. Framework-level</a:t>
            </a:r>
            <a:br>
              <a:rPr lang="en-US" dirty="0"/>
            </a:br>
            <a:r>
              <a:rPr lang="en-US" dirty="0"/>
              <a:t>2. Networks</a:t>
            </a:r>
            <a:br>
              <a:rPr lang="en-US" dirty="0"/>
            </a:br>
            <a:endParaRPr lang="en-US" dirty="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194176FA-CF30-9E4F-953A-AED4B205D172}"/>
              </a:ext>
            </a:extLst>
          </p:cNvPr>
          <p:cNvSpPr/>
          <p:nvPr/>
        </p:nvSpPr>
        <p:spPr>
          <a:xfrm>
            <a:off x="8463251" y="3289398"/>
            <a:ext cx="2207922" cy="159006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Lobby</a:t>
            </a:r>
            <a:br>
              <a:rPr lang="en-US" dirty="0"/>
            </a:br>
            <a:r>
              <a:rPr lang="en-US" dirty="0"/>
              <a:t>1. Framework-level</a:t>
            </a:r>
            <a:br>
              <a:rPr lang="en-US" dirty="0"/>
            </a:br>
            <a:r>
              <a:rPr lang="en-US" dirty="0"/>
              <a:t>2. Networks</a:t>
            </a:r>
          </a:p>
        </p:txBody>
      </p:sp>
    </p:spTree>
    <p:extLst>
      <p:ext uri="{BB962C8B-B14F-4D97-AF65-F5344CB8AC3E}">
        <p14:creationId xmlns:p14="http://schemas.microsoft.com/office/powerpoint/2010/main" val="52181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15ABB9-BA6C-224D-8905-1D5ECD8B8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87" y="950015"/>
            <a:ext cx="3426542" cy="2276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D1ADCE-C9EA-FA4B-84D2-217D03817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65" y="980388"/>
            <a:ext cx="2423160" cy="1609671"/>
          </a:xfrm>
          <a:prstGeom prst="rect">
            <a:avLst/>
          </a:prstGeom>
        </p:spPr>
      </p:pic>
      <p:sp>
        <p:nvSpPr>
          <p:cNvPr id="14" name="U-Turn Arrow 13">
            <a:extLst>
              <a:ext uri="{FF2B5EF4-FFF2-40B4-BE49-F238E27FC236}">
                <a16:creationId xmlns:a16="http://schemas.microsoft.com/office/drawing/2014/main" id="{5ACE4F17-16A0-0443-AFE7-C708EA6FF086}"/>
              </a:ext>
            </a:extLst>
          </p:cNvPr>
          <p:cNvSpPr/>
          <p:nvPr/>
        </p:nvSpPr>
        <p:spPr>
          <a:xfrm>
            <a:off x="5213503" y="634217"/>
            <a:ext cx="2328420" cy="63159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E9730E3F-44A6-A84A-A674-0C367439D9E0}"/>
              </a:ext>
            </a:extLst>
          </p:cNvPr>
          <p:cNvSpPr/>
          <p:nvPr/>
        </p:nvSpPr>
        <p:spPr>
          <a:xfrm rot="5400000">
            <a:off x="8162500" y="2868246"/>
            <a:ext cx="2176151" cy="61649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BFBA3C-7516-414B-BC19-CCD46E0BF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158" y="3450102"/>
            <a:ext cx="4500467" cy="251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7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E9730E3F-44A6-A84A-A674-0C367439D9E0}"/>
              </a:ext>
            </a:extLst>
          </p:cNvPr>
          <p:cNvSpPr/>
          <p:nvPr/>
        </p:nvSpPr>
        <p:spPr>
          <a:xfrm rot="5400000">
            <a:off x="8162500" y="2868246"/>
            <a:ext cx="2176151" cy="61649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AD7F51-866A-3C43-9C07-79F95BB3F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84" y="290221"/>
            <a:ext cx="7418029" cy="62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74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0645" y="154104"/>
            <a:ext cx="7256584" cy="77169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SCENARIO’S: BEINVLOEDEN OF VOLGEN?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981807"/>
            <a:ext cx="8291384" cy="5447568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0645" y="1129553"/>
            <a:ext cx="9040108" cy="529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documents.lucidchart.com/documents/36a97b29-08b6-475f-9071-145efbcef57a/pages/0_0?a=21138&amp;x=-5292&amp;y=655&amp;w=154&amp;h=88&amp;store=1&amp;accept=image%2F*&amp;auth=LCA%20b9f3eccbee3a12aaeb9707a17d25c06e16cd1cd0-ts%3D14627834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987" y="-89646"/>
            <a:ext cx="10953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17754" y="1612047"/>
            <a:ext cx="2349085" cy="1158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LOBBY ON POLICY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25939" y="3216741"/>
            <a:ext cx="2295903" cy="1383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LOBBY IN NETWORKS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02432" y="1687023"/>
            <a:ext cx="2600262" cy="553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COALITION/PARTNERSHIP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46558" y="2627885"/>
            <a:ext cx="2576270" cy="339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OWN ORGANISATION</a:t>
            </a:r>
          </a:p>
        </p:txBody>
      </p:sp>
      <p:sp>
        <p:nvSpPr>
          <p:cNvPr id="7" name="Cloud 6"/>
          <p:cNvSpPr/>
          <p:nvPr/>
        </p:nvSpPr>
        <p:spPr>
          <a:xfrm>
            <a:off x="1618256" y="981807"/>
            <a:ext cx="2477893" cy="1370722"/>
          </a:xfrm>
          <a:prstGeom prst="cloud">
            <a:avLst/>
          </a:prstGeom>
          <a:solidFill>
            <a:schemeClr val="bg1"/>
          </a:solidFill>
          <a:effectLst>
            <a:glow rad="304800"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NORMS, VALUES,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 BELIEFS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182076" y="1957097"/>
            <a:ext cx="720356" cy="230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3"/>
            <a:endCxn id="11" idx="1"/>
          </p:cNvCxnSpPr>
          <p:nvPr/>
        </p:nvCxnSpPr>
        <p:spPr>
          <a:xfrm>
            <a:off x="7166839" y="2191112"/>
            <a:ext cx="779719" cy="606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7" idx="1"/>
            <a:endCxn id="9" idx="1"/>
          </p:cNvCxnSpPr>
          <p:nvPr/>
        </p:nvCxnSpPr>
        <p:spPr>
          <a:xfrm rot="16200000" flipH="1">
            <a:off x="3062977" y="2145295"/>
            <a:ext cx="1557189" cy="196873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endCxn id="5" idx="1"/>
          </p:cNvCxnSpPr>
          <p:nvPr/>
        </p:nvCxnSpPr>
        <p:spPr>
          <a:xfrm>
            <a:off x="4001408" y="1831077"/>
            <a:ext cx="816346" cy="36003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893376" y="3346814"/>
            <a:ext cx="2600262" cy="553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COALITION/PARTNERSHIP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937502" y="4146666"/>
            <a:ext cx="2576270" cy="339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OWN ORGANISATION</a:t>
            </a:r>
          </a:p>
        </p:txBody>
      </p:sp>
      <p:cxnSp>
        <p:nvCxnSpPr>
          <p:cNvPr id="38" name="Straight Arrow Connector 37"/>
          <p:cNvCxnSpPr>
            <a:endCxn id="36" idx="1"/>
          </p:cNvCxnSpPr>
          <p:nvPr/>
        </p:nvCxnSpPr>
        <p:spPr>
          <a:xfrm flipV="1">
            <a:off x="7113657" y="3623405"/>
            <a:ext cx="779719" cy="198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113657" y="3867931"/>
            <a:ext cx="823845" cy="448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Folded Corner 1026"/>
          <p:cNvSpPr/>
          <p:nvPr/>
        </p:nvSpPr>
        <p:spPr>
          <a:xfrm>
            <a:off x="2252463" y="2797676"/>
            <a:ext cx="1127407" cy="815412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MISSION</a:t>
            </a:r>
          </a:p>
        </p:txBody>
      </p:sp>
      <p:sp>
        <p:nvSpPr>
          <p:cNvPr id="1028" name="Can 1027"/>
          <p:cNvSpPr/>
          <p:nvPr/>
        </p:nvSpPr>
        <p:spPr>
          <a:xfrm>
            <a:off x="1890101" y="3449179"/>
            <a:ext cx="710051" cy="715064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ORG.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GOAL</a:t>
            </a:r>
          </a:p>
        </p:txBody>
      </p:sp>
      <p:sp>
        <p:nvSpPr>
          <p:cNvPr id="42" name="Can 41"/>
          <p:cNvSpPr/>
          <p:nvPr/>
        </p:nvSpPr>
        <p:spPr>
          <a:xfrm>
            <a:off x="2468806" y="3991197"/>
            <a:ext cx="776791" cy="862841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ORG.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GOAL</a:t>
            </a:r>
          </a:p>
        </p:txBody>
      </p:sp>
      <p:sp>
        <p:nvSpPr>
          <p:cNvPr id="43" name="Can 42"/>
          <p:cNvSpPr/>
          <p:nvPr/>
        </p:nvSpPr>
        <p:spPr>
          <a:xfrm>
            <a:off x="3012411" y="4682925"/>
            <a:ext cx="784022" cy="893695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ORG.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GOAL</a:t>
            </a:r>
          </a:p>
        </p:txBody>
      </p:sp>
      <p:sp>
        <p:nvSpPr>
          <p:cNvPr id="1029" name="Curved Left Arrow 1028"/>
          <p:cNvSpPr/>
          <p:nvPr/>
        </p:nvSpPr>
        <p:spPr>
          <a:xfrm>
            <a:off x="4817754" y="972363"/>
            <a:ext cx="577817" cy="521027"/>
          </a:xfrm>
          <a:prstGeom prst="curvedLef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905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1" name="Striped Right Arrow 1030"/>
          <p:cNvSpPr/>
          <p:nvPr/>
        </p:nvSpPr>
        <p:spPr>
          <a:xfrm>
            <a:off x="4817754" y="4679955"/>
            <a:ext cx="1435260" cy="226480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905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5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0646" y="210110"/>
            <a:ext cx="6018093" cy="77169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LOBBY SCENARIOS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981807"/>
            <a:ext cx="8291384" cy="5447568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0645" y="1129553"/>
            <a:ext cx="9040108" cy="529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documents.lucidchart.com/documents/36a97b29-08b6-475f-9071-145efbcef57a/pages/0_0?a=21138&amp;x=-5292&amp;y=655&amp;w=154&amp;h=88&amp;store=1&amp;accept=image%2F*&amp;auth=LCA%20b9f3eccbee3a12aaeb9707a17d25c06e16cd1cd0-ts%3D14627834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987" y="-89646"/>
            <a:ext cx="10953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0646" y="1957097"/>
            <a:ext cx="2591988" cy="1500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INFLUENCING POLICY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0645" y="3885952"/>
            <a:ext cx="2591990" cy="1446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EXISTING TOPICS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113657" y="3623405"/>
            <a:ext cx="779719" cy="198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113657" y="3867931"/>
            <a:ext cx="823845" cy="448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Curved Left Arrow 1028"/>
          <p:cNvSpPr/>
          <p:nvPr/>
        </p:nvSpPr>
        <p:spPr>
          <a:xfrm>
            <a:off x="1690645" y="1341621"/>
            <a:ext cx="577817" cy="521027"/>
          </a:xfrm>
          <a:prstGeom prst="curvedLef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9050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1" name="Striped Right Arrow 1030"/>
          <p:cNvSpPr/>
          <p:nvPr/>
        </p:nvSpPr>
        <p:spPr>
          <a:xfrm>
            <a:off x="1690644" y="5480631"/>
            <a:ext cx="1435260" cy="226480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905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12348" y="964408"/>
            <a:ext cx="2119671" cy="144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600" dirty="0"/>
            </a:br>
            <a:r>
              <a:rPr lang="en-US" sz="1600" dirty="0"/>
              <a:t>EU-OFFICIALS &amp; STAKEHOLDERS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SCENARIO </a:t>
            </a:r>
            <a:b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‘INFLUENCE </a:t>
            </a:r>
            <a:b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ONE ON ONE’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29232" y="2557823"/>
            <a:ext cx="2119671" cy="89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COALITIONS</a:t>
            </a:r>
            <a:br>
              <a:rPr lang="en-US" sz="1600" dirty="0"/>
            </a:b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SCENARIO</a:t>
            </a:r>
            <a:br>
              <a:rPr lang="en-US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‘INFLUENCE AS ONE’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23300" y="1666425"/>
            <a:ext cx="3267553" cy="181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AGENDA-SETTING &amp; POSITIONING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ACTIVE MONITORING LAWS AND REGULATIONS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EXPERT IN STAKEHOLDER CONSULTATIONS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LOBBY-ING FOR NEW INITIATIVES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584739" y="3885952"/>
            <a:ext cx="2119671" cy="12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CALLS FOR PROPOSALS IN PROGRAMMA’S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SCENARIO </a:t>
            </a:r>
            <a:b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‘CHOOSE WISELY’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84739" y="5228614"/>
            <a:ext cx="2119671" cy="12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CALLS IN NETWERKEN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SCENARIO </a:t>
            </a:r>
            <a:b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‘PARTICIPATE TO WIN’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920317" y="4593913"/>
            <a:ext cx="3267553" cy="1835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ACTIVE EN PASSIVE MONITORING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BROKERAGE IN CONSORTIA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14688" y="999206"/>
            <a:ext cx="3260338" cy="5757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</a:rPr>
              <a:t>CLASSIC LOBBY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07474" y="3892010"/>
            <a:ext cx="3267552" cy="5757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</a:rPr>
              <a:t>LOBBY ON CONSORTIA / CHANCES</a:t>
            </a:r>
          </a:p>
        </p:txBody>
      </p:sp>
    </p:spTree>
    <p:extLst>
      <p:ext uri="{BB962C8B-B14F-4D97-AF65-F5344CB8AC3E}">
        <p14:creationId xmlns:p14="http://schemas.microsoft.com/office/powerpoint/2010/main" val="1768248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002285"/>
            <a:ext cx="2618983" cy="113689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EU-STRATEGY &amp; 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E0574-099C-AD4B-8EB1-1BD917F1A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786" y="473511"/>
            <a:ext cx="4314583" cy="5910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45A39-8872-BA4D-9AFF-A142929F37A3}"/>
              </a:ext>
            </a:extLst>
          </p:cNvPr>
          <p:cNvSpPr txBox="1"/>
          <p:nvPr/>
        </p:nvSpPr>
        <p:spPr>
          <a:xfrm>
            <a:off x="2040043" y="2659618"/>
            <a:ext cx="25962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Europe’s citizens are </a:t>
            </a:r>
            <a:r>
              <a:rPr lang="en-US" sz="2400" b="1" dirty="0">
                <a:solidFill>
                  <a:srgbClr val="FFFF00"/>
                </a:solidFill>
              </a:rPr>
              <a:t>healthy, prosperous </a:t>
            </a:r>
            <a:r>
              <a:rPr lang="en-US" sz="2400" dirty="0">
                <a:solidFill>
                  <a:srgbClr val="FFFF00"/>
                </a:solidFill>
              </a:rPr>
              <a:t>and, above all, </a:t>
            </a:r>
            <a:r>
              <a:rPr lang="en-US" sz="2400" b="1" dirty="0">
                <a:solidFill>
                  <a:srgbClr val="FFFF00"/>
                </a:solidFill>
              </a:rPr>
              <a:t>happy</a:t>
            </a:r>
            <a:r>
              <a:rPr lang="en-US" sz="2400" dirty="0">
                <a:solidFill>
                  <a:srgbClr val="FFFF00"/>
                </a:solidFill>
              </a:rPr>
              <a:t>, in an </a:t>
            </a:r>
            <a:r>
              <a:rPr lang="en-US" sz="2400" b="1" dirty="0">
                <a:solidFill>
                  <a:srgbClr val="FFFF00"/>
                </a:solidFill>
              </a:rPr>
              <a:t>equitable world </a:t>
            </a:r>
            <a:r>
              <a:rPr lang="en-US" sz="2400" dirty="0" err="1">
                <a:solidFill>
                  <a:srgbClr val="FFFF00"/>
                </a:solidFill>
              </a:rPr>
              <a:t>characterised</a:t>
            </a:r>
            <a:r>
              <a:rPr lang="en-US" sz="2400" dirty="0">
                <a:solidFill>
                  <a:srgbClr val="FFFF00"/>
                </a:solidFill>
              </a:rPr>
              <a:t> by </a:t>
            </a:r>
            <a:r>
              <a:rPr lang="en-US" sz="2400" b="1" dirty="0">
                <a:solidFill>
                  <a:srgbClr val="FFFF00"/>
                </a:solidFill>
              </a:rPr>
              <a:t>sustainable development.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83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0360" y="1002285"/>
            <a:ext cx="8750813" cy="113689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HORIZON EUROPE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360" y="2485020"/>
            <a:ext cx="8291384" cy="367318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85DA41E-AF0C-254B-9AB2-42F72304F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195" y="2131267"/>
            <a:ext cx="6865813" cy="37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11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2965</Words>
  <Application>Microsoft Macintosh PowerPoint</Application>
  <PresentationFormat>Widescreen</PresentationFormat>
  <Paragraphs>306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Avenir Roman</vt:lpstr>
      <vt:lpstr>Calibri</vt:lpstr>
      <vt:lpstr>Calibri Light</vt:lpstr>
      <vt:lpstr>Wingdings</vt:lpstr>
      <vt:lpstr>Office Theme</vt:lpstr>
      <vt:lpstr>Horizon Europe funding</vt:lpstr>
      <vt:lpstr>ACHTERGROND</vt:lpstr>
      <vt:lpstr>EU-STRATEGIE &amp; PUBLIC AFFAIRS PROCES bijdragend aan organisatie-doelen</vt:lpstr>
      <vt:lpstr>PowerPoint Presentation</vt:lpstr>
      <vt:lpstr>PowerPoint Presentation</vt:lpstr>
      <vt:lpstr>SCENARIO’S: BEINVLOEDEN OF VOLGEN?  </vt:lpstr>
      <vt:lpstr>LOBBY SCENARIOS</vt:lpstr>
      <vt:lpstr>EU-STRATEGY &amp; HORIZON EUROPE </vt:lpstr>
      <vt:lpstr>HORIZON EUROPE </vt:lpstr>
      <vt:lpstr>HORIZON EUROPE </vt:lpstr>
      <vt:lpstr>HORIZON EUROPE </vt:lpstr>
      <vt:lpstr>BUDGET HORIZON EUROPE </vt:lpstr>
      <vt:lpstr>SDG’S HORIZON EUROPE </vt:lpstr>
      <vt:lpstr>PARTNERSHIPS HORIZON EUROPE </vt:lpstr>
      <vt:lpstr>PARTNERSHIPS HORIZON EUROPE </vt:lpstr>
      <vt:lpstr>PARTNERSHIPS HORIZON EUROPE </vt:lpstr>
      <vt:lpstr>PARTNERSHIPS HORIZON EUROPE </vt:lpstr>
      <vt:lpstr>HORIZON EUROPE &amp; LOBBY </vt:lpstr>
      <vt:lpstr>PowerPoint Presentation</vt:lpstr>
      <vt:lpstr>Mobility Infra  Logistics Circularity Job creation</vt:lpstr>
      <vt:lpstr>CONCRETE EXAMPLES</vt:lpstr>
      <vt:lpstr>LOBBY</vt:lpstr>
      <vt:lpstr>H2020</vt:lpstr>
      <vt:lpstr>NMS URBAN FREIGHT</vt:lpstr>
      <vt:lpstr>Gains and Rewards</vt:lpstr>
      <vt:lpstr>Follow-up/First steps? </vt:lpstr>
      <vt:lpstr>Plan!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Okke Delfos Visser</dc:creator>
  <cp:lastModifiedBy>Danielle De Boer</cp:lastModifiedBy>
  <cp:revision>54</cp:revision>
  <dcterms:created xsi:type="dcterms:W3CDTF">2016-05-02T18:37:42Z</dcterms:created>
  <dcterms:modified xsi:type="dcterms:W3CDTF">2019-11-18T14:59:04Z</dcterms:modified>
</cp:coreProperties>
</file>